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90" r:id="rId9"/>
    <p:sldId id="291" r:id="rId10"/>
    <p:sldId id="292" r:id="rId11"/>
    <p:sldId id="271" r:id="rId12"/>
    <p:sldId id="272" r:id="rId13"/>
    <p:sldId id="273" r:id="rId14"/>
    <p:sldId id="274" r:id="rId15"/>
    <p:sldId id="275" r:id="rId16"/>
    <p:sldId id="293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79" r:id="rId26"/>
    <p:sldId id="278" r:id="rId27"/>
    <p:sldId id="286" r:id="rId28"/>
    <p:sldId id="287" r:id="rId29"/>
    <p:sldId id="260" r:id="rId30"/>
    <p:sldId id="261" r:id="rId31"/>
    <p:sldId id="262" r:id="rId32"/>
    <p:sldId id="263" r:id="rId33"/>
    <p:sldId id="26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3233-8878-40DC-B866-0560904365D0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AFF87-6ED6-4CC4-81B3-31707B95B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04BFF2-AFF1-4342-A3E7-CE5B73F6C230}" type="slidenum">
              <a:rPr 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Pass out the following materials for each student: 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one sheet of blank paper (8.5 in. X 11 in.) 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protractor 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ruler 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Instruct the students to fold their paper like this: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endParaRPr lang="en-US" sz="1000" smtClean="0">
              <a:latin typeface="Arial" pitchFamily="34" charset="0"/>
              <a:cs typeface="Arial" pitchFamily="34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Questions:</a:t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r>
              <a:rPr lang="en-US" sz="1000" i="1" smtClean="0">
                <a:latin typeface="Arial" pitchFamily="34" charset="0"/>
                <a:cs typeface="Arial" pitchFamily="34" charset="0"/>
              </a:rPr>
              <a:t>      Describe the polygons that were created.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r>
              <a:rPr lang="en-US" sz="1000" i="1" smtClean="0">
                <a:latin typeface="Arial" pitchFamily="34" charset="0"/>
                <a:cs typeface="Arial" pitchFamily="34" charset="0"/>
              </a:rPr>
              <a:t>      Do you know any of the angle measurements or linear measurements by observation? Explain.</a:t>
            </a:r>
            <a:endParaRPr lang="en-US" sz="1000" smtClean="0">
              <a:latin typeface="Arial" pitchFamily="34" charset="0"/>
              <a:cs typeface="Arial" pitchFamily="34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Instruct the students to label the points of the triangles: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endParaRPr lang="en-US" sz="1000" smtClean="0">
              <a:latin typeface="Arial" pitchFamily="34" charset="0"/>
              <a:cs typeface="Arial" pitchFamily="34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r>
              <a:rPr lang="en-US" sz="1000" smtClean="0">
                <a:latin typeface="Arial" pitchFamily="34" charset="0"/>
                <a:cs typeface="Arial" pitchFamily="34" charset="0"/>
              </a:rPr>
              <a:t>Questions:</a:t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r>
              <a:rPr lang="en-US" sz="1000" i="1" smtClean="0">
                <a:latin typeface="Arial" pitchFamily="34" charset="0"/>
                <a:cs typeface="Arial" pitchFamily="34" charset="0"/>
              </a:rPr>
              <a:t>      Name the polygons using the labeling letters.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smtClean="0">
                <a:latin typeface="Arial" pitchFamily="34" charset="0"/>
                <a:cs typeface="Arial" pitchFamily="34" charset="0"/>
              </a:rPr>
            </a:br>
            <a:r>
              <a:rPr lang="en-US" sz="1000" i="1" smtClean="0">
                <a:latin typeface="Arial" pitchFamily="34" charset="0"/>
                <a:cs typeface="Arial" pitchFamily="34" charset="0"/>
              </a:rPr>
              <a:t>      Name the angle and/or linear measurements using the labeling letters.</a:t>
            </a:r>
            <a:endParaRPr lang="en-US" sz="1000" smtClean="0">
              <a:latin typeface="Arial" pitchFamily="34" charset="0"/>
              <a:cs typeface="Arial" pitchFamily="34" charset="0"/>
            </a:endParaRPr>
          </a:p>
          <a:p>
            <a:pPr marL="228600" indent="-228600" eaLnBrk="1" hangingPunct="1">
              <a:lnSpc>
                <a:spcPct val="90000"/>
              </a:lnSpc>
            </a:pPr>
            <a:endParaRPr lang="en-US" sz="100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5" name="Picture 4" descr="folding1pap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495800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B7980-8B7B-4500-AC09-6CBB6F8CA6F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D7517B-2D18-493C-978E-2FC0EC5B292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ED47F8-8A50-471F-B9FC-0FBC05A3D8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bacus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10400" y="228600"/>
            <a:ext cx="1676400" cy="1676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2.png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2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2.png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Proportions and Similar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133600" y="2514600"/>
            <a:ext cx="4953000" cy="2209800"/>
          </a:xfrm>
          <a:prstGeom prst="rect">
            <a:avLst/>
          </a:prstGeom>
          <a:noFill/>
          <a:ln w="19050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2133600" y="2033915"/>
            <a:ext cx="2590800" cy="523220"/>
          </a:xfrm>
          <a:prstGeom prst="rect">
            <a:avLst/>
          </a:prstGeom>
          <a:solidFill>
            <a:srgbClr val="80008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Reading Math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41525" y="2819401"/>
            <a:ext cx="5121275" cy="1816101"/>
            <a:chOff x="1286" y="1776"/>
            <a:chExt cx="3226" cy="1144"/>
          </a:xfrm>
        </p:grpSpPr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1286" y="1776"/>
              <a:ext cx="3226" cy="1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4625">
                <a:buFontTx/>
                <a:buChar char="•"/>
              </a:pPr>
              <a:r>
                <a:rPr lang="en-US" sz="2400" b="0" i="1" dirty="0"/>
                <a:t> </a:t>
              </a:r>
              <a:r>
                <a:rPr lang="en-US" sz="2800" b="0" i="1" dirty="0"/>
                <a:t>AB </a:t>
              </a:r>
              <a:r>
                <a:rPr lang="en-US" sz="2800" b="0" dirty="0"/>
                <a:t>means segment </a:t>
              </a:r>
              <a:r>
                <a:rPr lang="en-US" sz="2800" b="0" i="1" dirty="0"/>
                <a:t>AB.     AB </a:t>
              </a:r>
              <a:r>
                <a:rPr lang="en-US" sz="2800" b="0" i="1" dirty="0" smtClean="0"/>
                <a:t>   </a:t>
              </a:r>
              <a:r>
                <a:rPr lang="en-US" sz="2800" b="0" dirty="0" smtClean="0"/>
                <a:t>means </a:t>
              </a:r>
              <a:r>
                <a:rPr lang="en-US" sz="2800" b="0" dirty="0"/>
                <a:t>the length of </a:t>
              </a:r>
              <a:r>
                <a:rPr lang="en-US" sz="2800" b="0" i="1" dirty="0"/>
                <a:t>AB.</a:t>
              </a:r>
            </a:p>
            <a:p>
              <a:pPr marL="174625">
                <a:buFontTx/>
                <a:buChar char="•"/>
              </a:pPr>
              <a:r>
                <a:rPr lang="en-US" sz="2800" b="0" i="1" dirty="0"/>
                <a:t> </a:t>
              </a:r>
              <a:r>
                <a:rPr lang="en-US" sz="2800" b="0" dirty="0">
                  <a:sym typeface="Symbol" pitchFamily="18" charset="2"/>
                </a:rPr>
                <a:t></a:t>
              </a:r>
              <a:r>
                <a:rPr lang="en-US" sz="2800" b="0" i="1" dirty="0"/>
                <a:t>A </a:t>
              </a:r>
              <a:r>
                <a:rPr lang="en-US" sz="2800" b="0" dirty="0"/>
                <a:t>means angle </a:t>
              </a:r>
              <a:r>
                <a:rPr lang="en-US" sz="2800" b="0" i="1" dirty="0"/>
                <a:t>A</a:t>
              </a:r>
              <a:r>
                <a:rPr lang="en-US" sz="2800" b="0" dirty="0"/>
                <a:t>.              </a:t>
              </a:r>
              <a:r>
                <a:rPr lang="en-US" sz="2800" b="0" dirty="0" err="1"/>
                <a:t>m</a:t>
              </a:r>
              <a:r>
                <a:rPr lang="en-US" sz="2800" b="0" dirty="0" err="1">
                  <a:sym typeface="Symbol" pitchFamily="18" charset="2"/>
                </a:rPr>
                <a:t></a:t>
              </a:r>
              <a:r>
                <a:rPr lang="en-US" sz="2800" b="0" i="1" dirty="0" err="1"/>
                <a:t>A</a:t>
              </a:r>
              <a:r>
                <a:rPr lang="en-US" sz="2800" b="0" dirty="0"/>
                <a:t> the measure of angle </a:t>
              </a:r>
              <a:r>
                <a:rPr lang="en-US" sz="2800" b="0" i="1" dirty="0"/>
                <a:t>A.</a:t>
              </a:r>
              <a:endParaRPr lang="en-US" sz="2800" b="0" dirty="0"/>
            </a:p>
          </p:txBody>
        </p:sp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>
              <a:off x="1600" y="1827"/>
              <a:ext cx="2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4942" name="Line 14"/>
            <p:cNvSpPr>
              <a:spLocks noChangeShapeType="1"/>
            </p:cNvSpPr>
            <p:nvPr/>
          </p:nvSpPr>
          <p:spPr bwMode="auto">
            <a:xfrm>
              <a:off x="3312" y="211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539D"/>
                </a:solidFill>
                <a:cs typeface="Arial" pitchFamily="34" charset="0"/>
              </a:rPr>
              <a:t>If </a:t>
            </a:r>
            <a:r>
              <a:rPr lang="el-GR" sz="2400" b="1" dirty="0" smtClean="0">
                <a:solidFill>
                  <a:srgbClr val="00539D"/>
                </a:solidFill>
                <a:cs typeface="Arial" pitchFamily="34" charset="0"/>
              </a:rPr>
              <a:t>Δ</a:t>
            </a:r>
            <a:r>
              <a:rPr lang="en-US" sz="2400" b="1" i="1" dirty="0" smtClean="0">
                <a:solidFill>
                  <a:srgbClr val="00539D"/>
                </a:solidFill>
                <a:cs typeface="Arial" pitchFamily="34" charset="0"/>
              </a:rPr>
              <a:t>ABC</a:t>
            </a:r>
            <a:r>
              <a:rPr lang="en-US" sz="2400" b="1" dirty="0" smtClean="0">
                <a:solidFill>
                  <a:srgbClr val="00539D"/>
                </a:solidFill>
                <a:cs typeface="Arial" pitchFamily="34" charset="0"/>
              </a:rPr>
              <a:t> ~ </a:t>
            </a:r>
            <a:r>
              <a:rPr lang="el-GR" sz="2400" b="1" dirty="0" smtClean="0">
                <a:solidFill>
                  <a:srgbClr val="00539D"/>
                </a:solidFill>
                <a:cs typeface="Arial" pitchFamily="34" charset="0"/>
              </a:rPr>
              <a:t>Δ</a:t>
            </a:r>
            <a:r>
              <a:rPr lang="en-US" sz="2400" b="1" i="1" dirty="0" smtClean="0">
                <a:solidFill>
                  <a:srgbClr val="00539D"/>
                </a:solidFill>
                <a:cs typeface="Arial" pitchFamily="34" charset="0"/>
              </a:rPr>
              <a:t>RST</a:t>
            </a:r>
            <a:r>
              <a:rPr lang="en-US" sz="2400" b="1" dirty="0" smtClean="0">
                <a:solidFill>
                  <a:srgbClr val="00539D"/>
                </a:solidFill>
                <a:cs typeface="Arial" pitchFamily="34" charset="0"/>
              </a:rPr>
              <a:t>, list all pairs of congruent angles and write a proportion that relates the corresponding sides.</a:t>
            </a:r>
          </a:p>
          <a:p>
            <a:endParaRPr lang="en-US" sz="2400" dirty="0"/>
          </a:p>
        </p:txBody>
      </p:sp>
      <p:pic>
        <p:nvPicPr>
          <p:cNvPr id="5906" name="Picture 786" descr="09Geom07-02-1-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81400"/>
            <a:ext cx="4724400" cy="22050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2163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Use the similarity statement.</a:t>
            </a:r>
          </a:p>
          <a:p>
            <a:endParaRPr lang="en-US" dirty="0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876300" y="2438400"/>
            <a:ext cx="801052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l-GR" sz="2800" dirty="0">
                <a:solidFill>
                  <a:schemeClr val="bg1"/>
                </a:solidFill>
                <a:cs typeface="Arial" pitchFamily="34" charset="0"/>
              </a:rPr>
              <a:t>Δ</a:t>
            </a:r>
            <a:r>
              <a:rPr lang="en-US" sz="2800" i="1" dirty="0">
                <a:solidFill>
                  <a:srgbClr val="E01B22"/>
                </a:solidFill>
                <a:cs typeface="Arial" pitchFamily="34" charset="0"/>
              </a:rPr>
              <a:t>A</a:t>
            </a:r>
            <a:r>
              <a:rPr lang="en-US" sz="2800" i="1" dirty="0">
                <a:solidFill>
                  <a:srgbClr val="18984C"/>
                </a:solidFill>
                <a:cs typeface="Arial" pitchFamily="34" charset="0"/>
              </a:rPr>
              <a:t>B</a:t>
            </a:r>
            <a:r>
              <a:rPr lang="en-US" sz="2800" i="1" dirty="0">
                <a:solidFill>
                  <a:srgbClr val="00539D"/>
                </a:solidFill>
                <a:cs typeface="Arial" pitchFamily="34" charset="0"/>
              </a:rPr>
              <a:t>C</a:t>
            </a:r>
            <a:r>
              <a:rPr lang="en-US" sz="2800" dirty="0"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cs typeface="Arial" pitchFamily="34" charset="0"/>
              </a:rPr>
              <a:t>~  </a:t>
            </a:r>
            <a:r>
              <a:rPr lang="en-US" sz="2800" i="1" dirty="0" smtClean="0">
                <a:solidFill>
                  <a:srgbClr val="E01B22"/>
                </a:solidFill>
                <a:cs typeface="Arial" pitchFamily="34" charset="0"/>
              </a:rPr>
              <a:t>R</a:t>
            </a:r>
            <a:r>
              <a:rPr lang="en-US" sz="2800" i="1" dirty="0" smtClean="0">
                <a:solidFill>
                  <a:srgbClr val="18984C"/>
                </a:solidFill>
                <a:cs typeface="Arial" pitchFamily="34" charset="0"/>
              </a:rPr>
              <a:t>S</a:t>
            </a:r>
            <a:r>
              <a:rPr lang="en-US" sz="2800" i="1" dirty="0" smtClean="0">
                <a:solidFill>
                  <a:srgbClr val="00539D"/>
                </a:solidFill>
                <a:cs typeface="Arial" pitchFamily="34" charset="0"/>
              </a:rPr>
              <a:t>T</a:t>
            </a:r>
            <a:endParaRPr lang="el-GR" sz="2800" i="1" dirty="0">
              <a:solidFill>
                <a:srgbClr val="00539D"/>
              </a:solidFill>
              <a:cs typeface="Arial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01750" y="2286000"/>
            <a:ext cx="1143000" cy="152400"/>
            <a:chOff x="820" y="1440"/>
            <a:chExt cx="720" cy="96"/>
          </a:xfrm>
        </p:grpSpPr>
        <p:sp>
          <p:nvSpPr>
            <p:cNvPr id="86029" name="Line 13"/>
            <p:cNvSpPr>
              <a:spLocks noChangeShapeType="1"/>
            </p:cNvSpPr>
            <p:nvPr/>
          </p:nvSpPr>
          <p:spPr bwMode="auto">
            <a:xfrm flipV="1">
              <a:off x="828" y="1440"/>
              <a:ext cx="0" cy="96"/>
            </a:xfrm>
            <a:prstGeom prst="line">
              <a:avLst/>
            </a:prstGeom>
            <a:noFill/>
            <a:ln w="25400">
              <a:solidFill>
                <a:srgbClr val="E01B2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4"/>
            <p:cNvSpPr>
              <a:spLocks noChangeShapeType="1"/>
            </p:cNvSpPr>
            <p:nvPr/>
          </p:nvSpPr>
          <p:spPr bwMode="auto">
            <a:xfrm>
              <a:off x="820" y="1440"/>
              <a:ext cx="720" cy="0"/>
            </a:xfrm>
            <a:prstGeom prst="line">
              <a:avLst/>
            </a:prstGeom>
            <a:noFill/>
            <a:ln w="25400">
              <a:solidFill>
                <a:srgbClr val="E01B2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 flipV="1">
              <a:off x="1530" y="1440"/>
              <a:ext cx="0" cy="96"/>
            </a:xfrm>
            <a:prstGeom prst="line">
              <a:avLst/>
            </a:prstGeom>
            <a:noFill/>
            <a:ln w="25400">
              <a:solidFill>
                <a:srgbClr val="E01B2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517650" y="2133600"/>
            <a:ext cx="1143000" cy="381000"/>
            <a:chOff x="956" y="1344"/>
            <a:chExt cx="720" cy="240"/>
          </a:xfrm>
        </p:grpSpPr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 flipV="1">
              <a:off x="964" y="1344"/>
              <a:ext cx="0" cy="240"/>
            </a:xfrm>
            <a:prstGeom prst="line">
              <a:avLst/>
            </a:prstGeom>
            <a:noFill/>
            <a:ln w="25400">
              <a:solidFill>
                <a:srgbClr val="18984C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Line 20"/>
            <p:cNvSpPr>
              <a:spLocks noChangeShapeType="1"/>
            </p:cNvSpPr>
            <p:nvPr/>
          </p:nvSpPr>
          <p:spPr bwMode="auto">
            <a:xfrm>
              <a:off x="956" y="1344"/>
              <a:ext cx="720" cy="0"/>
            </a:xfrm>
            <a:prstGeom prst="line">
              <a:avLst/>
            </a:prstGeom>
            <a:noFill/>
            <a:ln w="25400">
              <a:solidFill>
                <a:srgbClr val="18984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21"/>
            <p:cNvSpPr>
              <a:spLocks noChangeShapeType="1"/>
            </p:cNvSpPr>
            <p:nvPr/>
          </p:nvSpPr>
          <p:spPr bwMode="auto">
            <a:xfrm flipV="1">
              <a:off x="1666" y="1344"/>
              <a:ext cx="0" cy="240"/>
            </a:xfrm>
            <a:prstGeom prst="line">
              <a:avLst/>
            </a:prstGeom>
            <a:noFill/>
            <a:ln w="25400">
              <a:solidFill>
                <a:srgbClr val="18984C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676400" y="2819400"/>
            <a:ext cx="1143000" cy="152400"/>
            <a:chOff x="916" y="1824"/>
            <a:chExt cx="720" cy="96"/>
          </a:xfrm>
        </p:grpSpPr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 rot="10800000" flipV="1">
              <a:off x="924" y="1824"/>
              <a:ext cx="0" cy="96"/>
            </a:xfrm>
            <a:prstGeom prst="line">
              <a:avLst/>
            </a:prstGeom>
            <a:noFill/>
            <a:ln w="25400">
              <a:solidFill>
                <a:srgbClr val="00539D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41" name="Line 25"/>
            <p:cNvSpPr>
              <a:spLocks noChangeShapeType="1"/>
            </p:cNvSpPr>
            <p:nvPr/>
          </p:nvSpPr>
          <p:spPr bwMode="auto">
            <a:xfrm>
              <a:off x="916" y="1920"/>
              <a:ext cx="720" cy="0"/>
            </a:xfrm>
            <a:prstGeom prst="line">
              <a:avLst/>
            </a:prstGeom>
            <a:noFill/>
            <a:ln w="25400">
              <a:solidFill>
                <a:srgbClr val="00539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42" name="Line 26"/>
            <p:cNvSpPr>
              <a:spLocks noChangeShapeType="1"/>
            </p:cNvSpPr>
            <p:nvPr/>
          </p:nvSpPr>
          <p:spPr bwMode="auto">
            <a:xfrm rot="10800000" flipV="1">
              <a:off x="1626" y="1824"/>
              <a:ext cx="0" cy="96"/>
            </a:xfrm>
            <a:prstGeom prst="line">
              <a:avLst/>
            </a:prstGeom>
            <a:noFill/>
            <a:ln w="25400">
              <a:solidFill>
                <a:srgbClr val="00539D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876300" y="4151313"/>
            <a:ext cx="80105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Congruent Angles: </a:t>
            </a:r>
            <a:r>
              <a:rPr lang="en-US" sz="2400" dirty="0">
                <a:solidFill>
                  <a:srgbClr val="E01B22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E01B22"/>
                </a:solidFill>
                <a:cs typeface="Arial" pitchFamily="34" charset="0"/>
                <a:sym typeface="Symbol" pitchFamily="18" charset="2"/>
              </a:rPr>
              <a:t>A</a:t>
            </a:r>
            <a:r>
              <a:rPr lang="en-US" sz="2400" i="1" dirty="0">
                <a:cs typeface="Arial" pitchFamily="34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 </a:t>
            </a:r>
            <a:r>
              <a:rPr lang="en-US" sz="2400" dirty="0">
                <a:solidFill>
                  <a:srgbClr val="E01B22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E01B22"/>
                </a:solidFill>
                <a:cs typeface="Arial" pitchFamily="34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  <a:sym typeface="Symbol" pitchFamily="18" charset="2"/>
              </a:rPr>
              <a:t>,</a:t>
            </a:r>
            <a:r>
              <a:rPr lang="en-US" sz="2400" dirty="0">
                <a:cs typeface="Arial" pitchFamily="34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18984C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18984C"/>
                </a:solidFill>
                <a:cs typeface="Arial" pitchFamily="34" charset="0"/>
                <a:sym typeface="Symbol" pitchFamily="18" charset="2"/>
              </a:rPr>
              <a:t>B</a:t>
            </a:r>
            <a:r>
              <a:rPr lang="en-US" sz="2400" i="1" dirty="0">
                <a:cs typeface="Arial" pitchFamily="34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B050"/>
                </a:solidFill>
                <a:cs typeface="Arial" pitchFamily="34" charset="0"/>
                <a:sym typeface="Symbol" pitchFamily="18" charset="2"/>
              </a:rPr>
              <a:t> </a:t>
            </a:r>
            <a:r>
              <a:rPr lang="en-US" sz="2400" dirty="0">
                <a:solidFill>
                  <a:srgbClr val="18984C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18984C"/>
                </a:solidFill>
                <a:cs typeface="Arial" pitchFamily="34" charset="0"/>
                <a:sym typeface="Symbol" pitchFamily="18" charset="2"/>
              </a:rPr>
              <a:t>S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  <a:sym typeface="Symbol" pitchFamily="18" charset="2"/>
              </a:rPr>
              <a:t>,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539D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00539D"/>
                </a:solidFill>
                <a:cs typeface="Arial" pitchFamily="34" charset="0"/>
                <a:sym typeface="Symbol" pitchFamily="18" charset="2"/>
              </a:rPr>
              <a:t>C</a:t>
            </a:r>
            <a:r>
              <a:rPr lang="en-US" sz="2400" i="1" dirty="0">
                <a:cs typeface="Arial" pitchFamily="34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  <a:cs typeface="Arial" pitchFamily="34" charset="0"/>
                <a:sym typeface="Symbol" pitchFamily="18" charset="2"/>
              </a:rPr>
              <a:t> </a:t>
            </a:r>
            <a:r>
              <a:rPr lang="en-US" sz="2400" dirty="0">
                <a:solidFill>
                  <a:srgbClr val="00539D"/>
                </a:solidFill>
                <a:cs typeface="Arial" pitchFamily="34" charset="0"/>
                <a:sym typeface="Symbol" pitchFamily="18" charset="2"/>
              </a:rPr>
              <a:t></a:t>
            </a:r>
            <a:r>
              <a:rPr lang="en-US" sz="2400" i="1" dirty="0">
                <a:solidFill>
                  <a:srgbClr val="00539D"/>
                </a:solidFill>
                <a:cs typeface="Arial" pitchFamily="34" charset="0"/>
                <a:sym typeface="Symbol" pitchFamily="18" charset="2"/>
              </a:rPr>
              <a:t>T</a:t>
            </a:r>
            <a:endParaRPr lang="en-US" sz="2400" i="1" dirty="0">
              <a:solidFill>
                <a:schemeClr val="bg1"/>
              </a:solidFill>
              <a:cs typeface="Arial" pitchFamily="34" charset="0"/>
              <a:sym typeface="Symbol" pitchFamily="18" charset="2"/>
            </a:endParaRPr>
          </a:p>
        </p:txBody>
      </p:sp>
      <p:pic>
        <p:nvPicPr>
          <p:cNvPr id="86045" name="Picture 29" descr="7-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213" y="4614863"/>
            <a:ext cx="3881437" cy="795337"/>
          </a:xfrm>
          <a:prstGeom prst="rect">
            <a:avLst/>
          </a:prstGeom>
          <a:noFill/>
        </p:spPr>
      </p:pic>
      <p:sp>
        <p:nvSpPr>
          <p:cNvPr id="86046" name="Rectangle 30"/>
          <p:cNvSpPr>
            <a:spLocks noChangeArrowheads="1"/>
          </p:cNvSpPr>
          <p:nvPr/>
        </p:nvSpPr>
        <p:spPr bwMode="auto">
          <a:xfrm>
            <a:off x="876300" y="3429000"/>
            <a:ext cx="80105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dirty="0">
                <a:solidFill>
                  <a:srgbClr val="00539D"/>
                </a:solidFill>
                <a:cs typeface="Arial" pitchFamily="34" charset="0"/>
              </a:rPr>
              <a:t>Answer:</a:t>
            </a:r>
            <a:endParaRPr lang="en-US" sz="2400" b="1" i="1" dirty="0">
              <a:solidFill>
                <a:srgbClr val="00539D"/>
              </a:solidFill>
              <a:cs typeface="Arial" pitchFamily="34" charset="0"/>
              <a:sym typeface="Symbol" pitchFamily="18" charset="2"/>
            </a:endParaRPr>
          </a:p>
        </p:txBody>
      </p:sp>
      <p:pic>
        <p:nvPicPr>
          <p:cNvPr id="20" name="Picture 786" descr="09Geom07-02-1-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33600"/>
            <a:ext cx="3810000" cy="177825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build="p" autoUpdateAnimBg="0" advAuto="0"/>
      <p:bldP spid="86044" grpId="0" autoUpdateAnimBg="0"/>
      <p:bldP spid="860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539D"/>
                </a:solidFill>
              </a:rPr>
              <a:t>If </a:t>
            </a:r>
            <a:r>
              <a:rPr lang="el-GR" sz="2400" b="1" dirty="0" smtClean="0">
                <a:solidFill>
                  <a:srgbClr val="00539D"/>
                </a:solidFill>
                <a:cs typeface="Arial" pitchFamily="34" charset="0"/>
              </a:rPr>
              <a:t>Δ</a:t>
            </a:r>
            <a:r>
              <a:rPr lang="en-US" sz="2400" b="1" i="1" dirty="0" smtClean="0">
                <a:solidFill>
                  <a:srgbClr val="00539D"/>
                </a:solidFill>
                <a:cs typeface="Arial" pitchFamily="34" charset="0"/>
              </a:rPr>
              <a:t>GHK</a:t>
            </a:r>
            <a:r>
              <a:rPr lang="en-US" sz="2400" b="1" dirty="0" smtClean="0">
                <a:solidFill>
                  <a:srgbClr val="00539D"/>
                </a:solidFill>
                <a:cs typeface="Arial" pitchFamily="34" charset="0"/>
              </a:rPr>
              <a:t> ~ </a:t>
            </a:r>
            <a:r>
              <a:rPr lang="el-GR" sz="2400" b="1" dirty="0" smtClean="0">
                <a:solidFill>
                  <a:srgbClr val="00539D"/>
                </a:solidFill>
                <a:cs typeface="Arial" pitchFamily="34" charset="0"/>
              </a:rPr>
              <a:t>Δ</a:t>
            </a:r>
            <a:r>
              <a:rPr lang="en-US" sz="2400" b="1" i="1" dirty="0" smtClean="0">
                <a:solidFill>
                  <a:srgbClr val="00539D"/>
                </a:solidFill>
                <a:cs typeface="Arial" pitchFamily="34" charset="0"/>
              </a:rPr>
              <a:t>PQR</a:t>
            </a:r>
            <a:r>
              <a:rPr lang="en-US" sz="2400" b="1" dirty="0" smtClean="0">
                <a:solidFill>
                  <a:srgbClr val="00539D"/>
                </a:solidFill>
                <a:cs typeface="Arial" pitchFamily="34" charset="0"/>
              </a:rPr>
              <a:t>, determine which of the following similarity statements is not true.</a:t>
            </a:r>
            <a:r>
              <a:rPr lang="en-US" sz="900" b="1" dirty="0" smtClean="0">
                <a:solidFill>
                  <a:srgbClr val="00539D"/>
                </a:solidFill>
              </a:rPr>
              <a:t> </a:t>
            </a:r>
          </a:p>
          <a:p>
            <a:endParaRPr lang="en-US" sz="2800" dirty="0"/>
          </a:p>
        </p:txBody>
      </p:sp>
      <p:pic>
        <p:nvPicPr>
          <p:cNvPr id="113684" name="Picture 20" descr="09Geom07-02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352800"/>
            <a:ext cx="3238500" cy="1565275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590800"/>
            <a:ext cx="4267200" cy="3260725"/>
            <a:chOff x="576" y="1664"/>
            <a:chExt cx="2688" cy="2054"/>
          </a:xfrm>
        </p:grpSpPr>
        <p:sp>
          <p:nvSpPr>
            <p:cNvPr id="113675" name="TPAnswers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6" y="1664"/>
              <a:ext cx="2688" cy="2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A.</a:t>
              </a:r>
              <a:r>
                <a:rPr lang="pt-BR" sz="2400" b="1" dirty="0">
                  <a:sym typeface="Symbol" pitchFamily="18" charset="2"/>
                </a:rPr>
                <a:t>	</a:t>
              </a:r>
              <a:r>
                <a:rPr lang="pt-BR" sz="2400" i="1" dirty="0">
                  <a:sym typeface="Symbol" pitchFamily="18" charset="2"/>
                </a:rPr>
                <a:t>HK</a:t>
              </a:r>
              <a:r>
                <a:rPr lang="pt-BR" sz="2400" dirty="0">
                  <a:sym typeface="Symbol" pitchFamily="18" charset="2"/>
                </a:rPr>
                <a:t> ~ </a:t>
              </a:r>
              <a:r>
                <a:rPr lang="pt-BR" sz="2400" i="1" dirty="0">
                  <a:sym typeface="Symbol" pitchFamily="18" charset="2"/>
                </a:rPr>
                <a:t>QR</a:t>
              </a: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B.</a:t>
              </a:r>
              <a:r>
                <a:rPr lang="pt-BR" sz="2400" b="1" dirty="0">
                  <a:sym typeface="Symbol" pitchFamily="18" charset="2"/>
                </a:rPr>
                <a:t>	</a:t>
              </a: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C.</a:t>
              </a:r>
              <a:r>
                <a:rPr lang="pt-BR" sz="2400" b="1" dirty="0">
                  <a:sym typeface="Symbol" pitchFamily="18" charset="2"/>
                </a:rPr>
                <a:t>	</a:t>
              </a:r>
              <a:r>
                <a:rPr lang="pt-BR" sz="2400" dirty="0">
                  <a:sym typeface="Symbol" pitchFamily="18" charset="2"/>
                </a:rPr>
                <a:t></a:t>
              </a:r>
              <a:r>
                <a:rPr lang="pt-BR" sz="2400" i="1" dirty="0">
                  <a:sym typeface="Symbol" pitchFamily="18" charset="2"/>
                </a:rPr>
                <a:t>K</a:t>
              </a:r>
              <a:r>
                <a:rPr lang="pt-BR" sz="2400" dirty="0">
                  <a:sym typeface="Symbol" pitchFamily="18" charset="2"/>
                </a:rPr>
                <a:t> ~ </a:t>
              </a:r>
              <a:r>
                <a:rPr lang="pt-BR" sz="2400" i="1" dirty="0">
                  <a:sym typeface="Symbol" pitchFamily="18" charset="2"/>
                </a:rPr>
                <a:t>R</a:t>
              </a:r>
              <a:endParaRPr lang="pt-BR" sz="2400" dirty="0">
                <a:sym typeface="Symbol" pitchFamily="18" charset="2"/>
              </a:endParaRP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D.</a:t>
              </a:r>
              <a:r>
                <a:rPr lang="pt-BR" sz="2400" b="1" dirty="0">
                  <a:sym typeface="Symbol" pitchFamily="18" charset="2"/>
                </a:rPr>
                <a:t>	</a:t>
              </a:r>
              <a:r>
                <a:rPr lang="pt-BR" sz="2400" dirty="0" smtClean="0">
                  <a:sym typeface="Symbol" pitchFamily="18" charset="2"/>
                </a:rPr>
                <a:t></a:t>
              </a:r>
              <a:r>
                <a:rPr lang="pt-BR" sz="2400" i="1" dirty="0" smtClean="0">
                  <a:sym typeface="Symbol" pitchFamily="18" charset="2"/>
                </a:rPr>
                <a:t>H </a:t>
              </a:r>
              <a:r>
                <a:rPr lang="pt-BR" sz="2400" dirty="0" smtClean="0">
                  <a:sym typeface="Symbol" pitchFamily="18" charset="2"/>
                </a:rPr>
                <a:t>~ </a:t>
              </a:r>
              <a:r>
                <a:rPr lang="pt-BR" sz="2400" i="1" dirty="0" smtClean="0">
                  <a:sym typeface="Symbol" pitchFamily="18" charset="2"/>
                </a:rPr>
                <a:t>P</a:t>
              </a:r>
              <a:endParaRPr lang="pt-BR" sz="2400" i="1" dirty="0">
                <a:sym typeface="Symbol" pitchFamily="18" charset="2"/>
              </a:endParaRPr>
            </a:p>
          </p:txBody>
        </p:sp>
        <p:pic>
          <p:nvPicPr>
            <p:cNvPr id="113679" name="Picture 15" descr="7-2-1CYP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4" y="2112"/>
              <a:ext cx="906" cy="517"/>
            </a:xfrm>
            <a:prstGeom prst="rect">
              <a:avLst/>
            </a:prstGeom>
            <a:noFill/>
          </p:spPr>
        </p:pic>
      </p:grp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1143000" y="53340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82264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The two triangles below </a:t>
            </a:r>
            <a:r>
              <a:rPr lang="en-US" sz="2400" dirty="0" smtClean="0">
                <a:latin typeface="Arial" charset="0"/>
              </a:rPr>
              <a:t>are </a:t>
            </a:r>
            <a:r>
              <a:rPr lang="en-US" sz="2400" dirty="0">
                <a:latin typeface="Arial" charset="0"/>
              </a:rPr>
              <a:t>similar, determine the </a:t>
            </a:r>
            <a:r>
              <a:rPr lang="en-US" sz="2400" dirty="0" smtClean="0">
                <a:latin typeface="Arial" charset="0"/>
              </a:rPr>
              <a:t>length of side </a:t>
            </a:r>
            <a:r>
              <a:rPr lang="en-US" sz="2400" i="1" dirty="0" smtClean="0">
                <a:latin typeface="Arial" charset="0"/>
              </a:rPr>
              <a:t>x.</a:t>
            </a:r>
            <a:endParaRPr lang="en-US" sz="3600" dirty="0">
              <a:latin typeface="Arial" charset="0"/>
            </a:endParaRPr>
          </a:p>
        </p:txBody>
      </p:sp>
      <p:pic>
        <p:nvPicPr>
          <p:cNvPr id="8196" name="Picture 3" descr="missxsld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895600"/>
            <a:ext cx="6364288" cy="219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114800" y="5257800"/>
          <a:ext cx="179184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622080" imgH="393480" progId="Equation.3">
                  <p:embed/>
                </p:oleObj>
              </mc:Choice>
              <mc:Fallback>
                <p:oleObj name="Equation" r:id="rId4" imgW="6220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1791840" cy="113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1143000"/>
          </a:xfrm>
        </p:spPr>
        <p:txBody>
          <a:bodyPr/>
          <a:lstStyle/>
          <a:p>
            <a:r>
              <a:rPr lang="en-US" sz="3600" dirty="0" smtClean="0"/>
              <a:t>Example: Finding the length of a Side of Similar Triangles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234315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3733800" y="2819400"/>
          <a:ext cx="1912301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19400"/>
                        <a:ext cx="1912301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Oval 11"/>
          <p:cNvSpPr>
            <a:spLocks noChangeArrowheads="1"/>
          </p:cNvSpPr>
          <p:nvPr/>
        </p:nvSpPr>
        <p:spPr bwMode="auto">
          <a:xfrm rot="9067393">
            <a:off x="3723739" y="3083134"/>
            <a:ext cx="2013071" cy="6510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 rot="-8920406">
            <a:off x="3545638" y="3105530"/>
            <a:ext cx="2116839" cy="63958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1841" name="Object 1025"/>
          <p:cNvGraphicFramePr>
            <a:graphicFrameLocks noChangeAspect="1"/>
          </p:cNvGraphicFramePr>
          <p:nvPr/>
        </p:nvGraphicFramePr>
        <p:xfrm>
          <a:off x="3352800" y="4114800"/>
          <a:ext cx="2598738" cy="68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812520" imgH="215640" progId="Equation.3">
                  <p:embed/>
                </p:oleObj>
              </mc:Choice>
              <mc:Fallback>
                <p:oleObj name="Equation" r:id="rId5" imgW="812520" imgH="2156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2598738" cy="689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2" name="Object 1026"/>
          <p:cNvGraphicFramePr>
            <a:graphicFrameLocks noChangeAspect="1"/>
          </p:cNvGraphicFramePr>
          <p:nvPr/>
        </p:nvGraphicFramePr>
        <p:xfrm>
          <a:off x="3581400" y="4876800"/>
          <a:ext cx="2443163" cy="58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736560" imgH="177480" progId="Equation.3">
                  <p:embed/>
                </p:oleObj>
              </mc:Choice>
              <mc:Fallback>
                <p:oleObj name="Equation" r:id="rId7" imgW="736560" imgH="17748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76800"/>
                        <a:ext cx="2443163" cy="588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3" name="Object 1027"/>
          <p:cNvGraphicFramePr>
            <a:graphicFrameLocks noChangeAspect="1"/>
          </p:cNvGraphicFramePr>
          <p:nvPr/>
        </p:nvGraphicFramePr>
        <p:xfrm>
          <a:off x="3962400" y="5562600"/>
          <a:ext cx="13858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342720" imgH="177480" progId="Equation.3">
                  <p:embed/>
                </p:oleObj>
              </mc:Choice>
              <mc:Fallback>
                <p:oleObj name="Equation" r:id="rId9" imgW="342720" imgH="17748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13858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" descr="missxsld1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743200"/>
            <a:ext cx="2895600" cy="99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Continued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/>
      <p:bldP spid="204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610600" cy="4801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Find the value of </a:t>
            </a:r>
            <a:r>
              <a:rPr lang="en-US" sz="2800" i="1" dirty="0"/>
              <a:t>x</a:t>
            </a:r>
            <a:r>
              <a:rPr lang="en-US" sz="2800" dirty="0"/>
              <a:t> the diagram. 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457200" y="2084388"/>
            <a:ext cx="312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400" i="1"/>
              <a:t>ABCDE</a:t>
            </a:r>
            <a:r>
              <a:rPr lang="en-US" sz="2400"/>
              <a:t> ~  </a:t>
            </a:r>
            <a:r>
              <a:rPr lang="en-US" sz="2400" i="1"/>
              <a:t>FGHJK</a:t>
            </a:r>
            <a:endParaRPr lang="el-GR" sz="2400" i="1"/>
          </a:p>
        </p:txBody>
      </p:sp>
      <p:pic>
        <p:nvPicPr>
          <p:cNvPr id="123945" name="Picture 4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1295400" cy="695325"/>
          </a:xfrm>
          <a:prstGeom prst="rect">
            <a:avLst/>
          </a:prstGeom>
          <a:noFill/>
        </p:spPr>
      </p:pic>
      <p:sp>
        <p:nvSpPr>
          <p:cNvPr id="123946" name="Text Box 42"/>
          <p:cNvSpPr txBox="1">
            <a:spLocks noChangeArrowheads="1"/>
          </p:cNvSpPr>
          <p:nvPr/>
        </p:nvSpPr>
        <p:spPr bwMode="auto">
          <a:xfrm>
            <a:off x="431800" y="3538538"/>
            <a:ext cx="146386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dirty="0"/>
              <a:t>14x = 35</a:t>
            </a:r>
          </a:p>
        </p:txBody>
      </p:sp>
      <p:sp>
        <p:nvSpPr>
          <p:cNvPr id="123947" name="Text Box 43"/>
          <p:cNvSpPr txBox="1">
            <a:spLocks noChangeArrowheads="1"/>
          </p:cNvSpPr>
          <p:nvPr/>
        </p:nvSpPr>
        <p:spPr bwMode="auto">
          <a:xfrm>
            <a:off x="2667000" y="3543300"/>
            <a:ext cx="28781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Use cross products.</a:t>
            </a:r>
          </a:p>
        </p:txBody>
      </p:sp>
      <p:sp>
        <p:nvSpPr>
          <p:cNvPr id="123948" name="Text Box 44"/>
          <p:cNvSpPr txBox="1">
            <a:spLocks noChangeArrowheads="1"/>
          </p:cNvSpPr>
          <p:nvPr/>
        </p:nvSpPr>
        <p:spPr bwMode="auto">
          <a:xfrm>
            <a:off x="2667000" y="4038600"/>
            <a:ext cx="5562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x is multiplied by 14, divide both sides by 14 to undo the multiplication. </a:t>
            </a:r>
          </a:p>
        </p:txBody>
      </p:sp>
      <p:sp>
        <p:nvSpPr>
          <p:cNvPr id="123950" name="Text Box 46"/>
          <p:cNvSpPr txBox="1">
            <a:spLocks noChangeArrowheads="1"/>
          </p:cNvSpPr>
          <p:nvPr/>
        </p:nvSpPr>
        <p:spPr bwMode="auto">
          <a:xfrm>
            <a:off x="822325" y="4953000"/>
            <a:ext cx="15017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i="1" dirty="0"/>
              <a:t>x = </a:t>
            </a:r>
            <a:r>
              <a:rPr lang="en-US" sz="2800" b="0" dirty="0"/>
              <a:t>2.5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33400" y="5595938"/>
            <a:ext cx="4013200" cy="523875"/>
            <a:chOff x="518" y="3525"/>
            <a:chExt cx="2528" cy="330"/>
          </a:xfrm>
        </p:grpSpPr>
        <p:sp>
          <p:nvSpPr>
            <p:cNvPr id="123951" name="Text Box 47"/>
            <p:cNvSpPr txBox="1">
              <a:spLocks noChangeArrowheads="1"/>
            </p:cNvSpPr>
            <p:nvPr/>
          </p:nvSpPr>
          <p:spPr bwMode="auto">
            <a:xfrm>
              <a:off x="518" y="3525"/>
              <a:ext cx="2528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 dirty="0"/>
                <a:t>The length of </a:t>
              </a:r>
              <a:r>
                <a:rPr lang="en-US" sz="2800" b="0" i="1" dirty="0"/>
                <a:t>FG</a:t>
              </a:r>
              <a:r>
                <a:rPr lang="en-US" sz="2800" b="0" dirty="0"/>
                <a:t> is 2.5 in.</a:t>
              </a:r>
              <a:endParaRPr lang="en-US" sz="2800" b="0" i="1" dirty="0"/>
            </a:p>
          </p:txBody>
        </p:sp>
        <p:sp>
          <p:nvSpPr>
            <p:cNvPr id="123952" name="Line 48"/>
            <p:cNvSpPr>
              <a:spLocks noChangeShapeType="1"/>
            </p:cNvSpPr>
            <p:nvPr/>
          </p:nvSpPr>
          <p:spPr bwMode="auto">
            <a:xfrm>
              <a:off x="1920" y="355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23953" name="Picture 4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" y="4114800"/>
            <a:ext cx="1343025" cy="723900"/>
          </a:xfrm>
          <a:prstGeom prst="rect">
            <a:avLst/>
          </a:prstGeom>
          <a:noFill/>
        </p:spPr>
      </p:pic>
      <p:pic>
        <p:nvPicPr>
          <p:cNvPr id="123954" name="Picture 5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275" y="2667000"/>
            <a:ext cx="1228725" cy="733425"/>
          </a:xfrm>
          <a:prstGeom prst="rect">
            <a:avLst/>
          </a:prstGeom>
          <a:noFill/>
        </p:spPr>
      </p:pic>
      <p:pic>
        <p:nvPicPr>
          <p:cNvPr id="123957" name="Picture 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620260"/>
            <a:ext cx="2590800" cy="2399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sz="3600" dirty="0" smtClean="0"/>
              <a:t>Example: Finding the length of a Side of Similar Figures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46" grpId="0"/>
      <p:bldP spid="123947" grpId="0"/>
      <p:bldP spid="123948" grpId="0"/>
      <p:bldP spid="1239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95400" y="2590800"/>
            <a:ext cx="6019800" cy="2743200"/>
            <a:chOff x="720" y="864"/>
            <a:chExt cx="3792" cy="172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152" y="960"/>
              <a:ext cx="960" cy="1296"/>
              <a:chOff x="1440" y="1344"/>
              <a:chExt cx="960" cy="1296"/>
            </a:xfrm>
          </p:grpSpPr>
          <p:sp>
            <p:nvSpPr>
              <p:cNvPr id="10269" name="AutoShape 9"/>
              <p:cNvSpPr>
                <a:spLocks noChangeArrowheads="1"/>
              </p:cNvSpPr>
              <p:nvPr/>
            </p:nvSpPr>
            <p:spPr bwMode="auto">
              <a:xfrm rot="1201701" flipH="1">
                <a:off x="1440" y="1344"/>
                <a:ext cx="912" cy="1248"/>
              </a:xfrm>
              <a:prstGeom prst="rtTriangl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872" y="1680"/>
                <a:ext cx="528" cy="960"/>
                <a:chOff x="1872" y="1680"/>
                <a:chExt cx="528" cy="960"/>
              </a:xfrm>
            </p:grpSpPr>
            <p:sp>
              <p:nvSpPr>
                <p:cNvPr id="10271" name="Line 11"/>
                <p:cNvSpPr>
                  <a:spLocks noChangeShapeType="1"/>
                </p:cNvSpPr>
                <p:nvPr/>
              </p:nvSpPr>
              <p:spPr bwMode="auto">
                <a:xfrm>
                  <a:off x="2304" y="1680"/>
                  <a:ext cx="9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920" y="2544"/>
                  <a:ext cx="24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244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19670515" flipH="1">
              <a:off x="3360" y="1056"/>
              <a:ext cx="624" cy="912"/>
              <a:chOff x="1440" y="1344"/>
              <a:chExt cx="960" cy="1296"/>
            </a:xfrm>
          </p:grpSpPr>
          <p:sp>
            <p:nvSpPr>
              <p:cNvPr id="10264" name="AutoShape 15"/>
              <p:cNvSpPr>
                <a:spLocks noChangeArrowheads="1"/>
              </p:cNvSpPr>
              <p:nvPr/>
            </p:nvSpPr>
            <p:spPr bwMode="auto">
              <a:xfrm rot="1201701" flipH="1">
                <a:off x="1440" y="1344"/>
                <a:ext cx="912" cy="1248"/>
              </a:xfrm>
              <a:prstGeom prst="rtTriangl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872" y="1680"/>
                <a:ext cx="528" cy="960"/>
                <a:chOff x="1872" y="1680"/>
                <a:chExt cx="528" cy="960"/>
              </a:xfrm>
            </p:grpSpPr>
            <p:sp>
              <p:nvSpPr>
                <p:cNvPr id="10266" name="Line 17"/>
                <p:cNvSpPr>
                  <a:spLocks noChangeShapeType="1"/>
                </p:cNvSpPr>
                <p:nvPr/>
              </p:nvSpPr>
              <p:spPr bwMode="auto">
                <a:xfrm>
                  <a:off x="2304" y="1680"/>
                  <a:ext cx="9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920" y="2544"/>
                  <a:ext cx="24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8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244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252" name="Text Box 20"/>
            <p:cNvSpPr txBox="1">
              <a:spLocks noChangeArrowheads="1"/>
            </p:cNvSpPr>
            <p:nvPr/>
          </p:nvSpPr>
          <p:spPr bwMode="auto">
            <a:xfrm>
              <a:off x="2208" y="86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A</a:t>
              </a:r>
            </a:p>
          </p:txBody>
        </p:sp>
        <p:sp>
          <p:nvSpPr>
            <p:cNvPr id="10253" name="Text Box 21"/>
            <p:cNvSpPr txBox="1">
              <a:spLocks noChangeArrowheads="1"/>
            </p:cNvSpPr>
            <p:nvPr/>
          </p:nvSpPr>
          <p:spPr bwMode="auto">
            <a:xfrm>
              <a:off x="720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B</a:t>
              </a:r>
            </a:p>
          </p:txBody>
        </p:sp>
        <p:sp>
          <p:nvSpPr>
            <p:cNvPr id="10254" name="Text Box 22"/>
            <p:cNvSpPr txBox="1">
              <a:spLocks noChangeArrowheads="1"/>
            </p:cNvSpPr>
            <p:nvPr/>
          </p:nvSpPr>
          <p:spPr bwMode="auto">
            <a:xfrm>
              <a:off x="1728" y="23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C</a:t>
              </a:r>
            </a:p>
          </p:txBody>
        </p:sp>
        <p:sp>
          <p:nvSpPr>
            <p:cNvPr id="10255" name="Text Box 23"/>
            <p:cNvSpPr txBox="1">
              <a:spLocks noChangeArrowheads="1"/>
            </p:cNvSpPr>
            <p:nvPr/>
          </p:nvSpPr>
          <p:spPr bwMode="auto">
            <a:xfrm>
              <a:off x="2880" y="12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P</a:t>
              </a:r>
            </a:p>
          </p:txBody>
        </p:sp>
        <p:sp>
          <p:nvSpPr>
            <p:cNvPr id="10256" name="Text Box 24"/>
            <p:cNvSpPr txBox="1">
              <a:spLocks noChangeArrowheads="1"/>
            </p:cNvSpPr>
            <p:nvPr/>
          </p:nvSpPr>
          <p:spPr bwMode="auto">
            <a:xfrm>
              <a:off x="3744" y="19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Q</a:t>
              </a:r>
            </a:p>
          </p:txBody>
        </p:sp>
        <p:sp>
          <p:nvSpPr>
            <p:cNvPr id="10257" name="Text Box 25"/>
            <p:cNvSpPr txBox="1">
              <a:spLocks noChangeArrowheads="1"/>
            </p:cNvSpPr>
            <p:nvPr/>
          </p:nvSpPr>
          <p:spPr bwMode="auto">
            <a:xfrm>
              <a:off x="4224" y="134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R</a:t>
              </a:r>
            </a:p>
          </p:txBody>
        </p:sp>
        <p:sp>
          <p:nvSpPr>
            <p:cNvPr id="10258" name="Text Box 26"/>
            <p:cNvSpPr txBox="1">
              <a:spLocks noChangeArrowheads="1"/>
            </p:cNvSpPr>
            <p:nvPr/>
          </p:nvSpPr>
          <p:spPr bwMode="auto">
            <a:xfrm>
              <a:off x="1248" y="13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10</a:t>
              </a:r>
            </a:p>
          </p:txBody>
        </p:sp>
        <p:sp>
          <p:nvSpPr>
            <p:cNvPr id="10259" name="Text Box 27"/>
            <p:cNvSpPr txBox="1">
              <a:spLocks noChangeArrowheads="1"/>
            </p:cNvSpPr>
            <p:nvPr/>
          </p:nvSpPr>
          <p:spPr bwMode="auto">
            <a:xfrm>
              <a:off x="1104" y="21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6</a:t>
              </a:r>
            </a:p>
          </p:txBody>
        </p:sp>
        <p:sp>
          <p:nvSpPr>
            <p:cNvPr id="10260" name="Text Box 28"/>
            <p:cNvSpPr txBox="1">
              <a:spLocks noChangeArrowheads="1"/>
            </p:cNvSpPr>
            <p:nvPr/>
          </p:nvSpPr>
          <p:spPr bwMode="auto">
            <a:xfrm>
              <a:off x="2064" y="172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c</a:t>
              </a:r>
            </a:p>
          </p:txBody>
        </p:sp>
        <p:sp>
          <p:nvSpPr>
            <p:cNvPr id="10261" name="Text Box 29"/>
            <p:cNvSpPr txBox="1">
              <a:spLocks noChangeArrowheads="1"/>
            </p:cNvSpPr>
            <p:nvPr/>
          </p:nvSpPr>
          <p:spPr bwMode="auto">
            <a:xfrm>
              <a:off x="3552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5</a:t>
              </a:r>
            </a:p>
          </p:txBody>
        </p:sp>
        <p:sp>
          <p:nvSpPr>
            <p:cNvPr id="10262" name="Text Box 30"/>
            <p:cNvSpPr txBox="1">
              <a:spLocks noChangeArrowheads="1"/>
            </p:cNvSpPr>
            <p:nvPr/>
          </p:nvSpPr>
          <p:spPr bwMode="auto">
            <a:xfrm>
              <a:off x="3312" y="168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4</a:t>
              </a:r>
            </a:p>
          </p:txBody>
        </p:sp>
        <p:sp>
          <p:nvSpPr>
            <p:cNvPr id="10263" name="Text Box 31"/>
            <p:cNvSpPr txBox="1">
              <a:spLocks noChangeArrowheads="1"/>
            </p:cNvSpPr>
            <p:nvPr/>
          </p:nvSpPr>
          <p:spPr bwMode="auto">
            <a:xfrm>
              <a:off x="3984" y="168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d</a:t>
              </a:r>
            </a:p>
          </p:txBody>
        </p:sp>
      </p:grpSp>
      <p:sp>
        <p:nvSpPr>
          <p:cNvPr id="10249" name="Rectangle 32"/>
          <p:cNvSpPr>
            <a:spLocks noChangeArrowheads="1"/>
          </p:cNvSpPr>
          <p:nvPr/>
        </p:nvSpPr>
        <p:spPr bwMode="auto">
          <a:xfrm>
            <a:off x="533400" y="17526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800" dirty="0">
                <a:solidFill>
                  <a:schemeClr val="tx2"/>
                </a:solidFill>
                <a:ea typeface="新細明體" pitchFamily="2" charset="-120"/>
              </a:rPr>
              <a:t>In the figure, the two triangles are similar. What </a:t>
            </a:r>
            <a:r>
              <a:rPr kumimoji="1" lang="en-US" altLang="zh-TW" sz="2800" dirty="0" smtClean="0">
                <a:solidFill>
                  <a:schemeClr val="tx2"/>
                </a:solidFill>
                <a:ea typeface="新細明體" pitchFamily="2" charset="-120"/>
              </a:rPr>
              <a:t>is the length of c?</a:t>
            </a:r>
            <a:endParaRPr kumimoji="1" lang="en-US" altLang="zh-TW" sz="2800" dirty="0">
              <a:solidFill>
                <a:schemeClr val="tx2"/>
              </a:solidFill>
              <a:ea typeface="新細明體" pitchFamily="2" charset="-120"/>
            </a:endParaRPr>
          </a:p>
        </p:txBody>
      </p:sp>
      <p:graphicFrame>
        <p:nvGraphicFramePr>
          <p:cNvPr id="141345" name="Object 33"/>
          <p:cNvGraphicFramePr>
            <a:graphicFrameLocks noChangeAspect="1"/>
          </p:cNvGraphicFramePr>
          <p:nvPr/>
        </p:nvGraphicFramePr>
        <p:xfrm>
          <a:off x="457200" y="5105400"/>
          <a:ext cx="1524000" cy="131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5400"/>
                        <a:ext cx="1524000" cy="1311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46" name="Object 34"/>
          <p:cNvGraphicFramePr>
            <a:graphicFrameLocks noChangeAspect="1"/>
          </p:cNvGraphicFramePr>
          <p:nvPr/>
        </p:nvGraphicFramePr>
        <p:xfrm>
          <a:off x="2514600" y="5541038"/>
          <a:ext cx="1733915" cy="62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495000" imgH="177480" progId="Equation.3">
                  <p:embed/>
                </p:oleObj>
              </mc:Choice>
              <mc:Fallback>
                <p:oleObj name="Equation" r:id="rId5" imgW="495000" imgH="177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41038"/>
                        <a:ext cx="1733915" cy="62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47" name="Object 35"/>
          <p:cNvGraphicFramePr>
            <a:graphicFrameLocks noChangeAspect="1"/>
          </p:cNvGraphicFramePr>
          <p:nvPr/>
        </p:nvGraphicFramePr>
        <p:xfrm>
          <a:off x="4648200" y="5562600"/>
          <a:ext cx="1257976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330120" imgH="177480" progId="Equation.3">
                  <p:embed/>
                </p:oleObj>
              </mc:Choice>
              <mc:Fallback>
                <p:oleObj name="Equation" r:id="rId7" imgW="330120" imgH="177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562600"/>
                        <a:ext cx="1257976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2514600"/>
            <a:ext cx="6019800" cy="2743200"/>
            <a:chOff x="720" y="864"/>
            <a:chExt cx="3792" cy="172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152" y="960"/>
              <a:ext cx="960" cy="1296"/>
              <a:chOff x="1440" y="1344"/>
              <a:chExt cx="960" cy="1296"/>
            </a:xfrm>
          </p:grpSpPr>
          <p:sp>
            <p:nvSpPr>
              <p:cNvPr id="11293" name="AutoShape 7"/>
              <p:cNvSpPr>
                <a:spLocks noChangeArrowheads="1"/>
              </p:cNvSpPr>
              <p:nvPr/>
            </p:nvSpPr>
            <p:spPr bwMode="auto">
              <a:xfrm rot="1201701" flipH="1">
                <a:off x="1440" y="1344"/>
                <a:ext cx="912" cy="1248"/>
              </a:xfrm>
              <a:prstGeom prst="rtTriangl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872" y="1680"/>
                <a:ext cx="528" cy="960"/>
                <a:chOff x="1872" y="1680"/>
                <a:chExt cx="528" cy="960"/>
              </a:xfrm>
            </p:grpSpPr>
            <p:sp>
              <p:nvSpPr>
                <p:cNvPr id="11295" name="Line 9"/>
                <p:cNvSpPr>
                  <a:spLocks noChangeShapeType="1"/>
                </p:cNvSpPr>
                <p:nvPr/>
              </p:nvSpPr>
              <p:spPr bwMode="auto">
                <a:xfrm>
                  <a:off x="2304" y="1680"/>
                  <a:ext cx="9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20" y="2544"/>
                  <a:ext cx="24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872" y="244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 rot="19670515" flipH="1">
              <a:off x="3360" y="1056"/>
              <a:ext cx="624" cy="912"/>
              <a:chOff x="1440" y="1344"/>
              <a:chExt cx="960" cy="1296"/>
            </a:xfrm>
          </p:grpSpPr>
          <p:sp>
            <p:nvSpPr>
              <p:cNvPr id="11288" name="AutoShape 13"/>
              <p:cNvSpPr>
                <a:spLocks noChangeArrowheads="1"/>
              </p:cNvSpPr>
              <p:nvPr/>
            </p:nvSpPr>
            <p:spPr bwMode="auto">
              <a:xfrm rot="1201701" flipH="1">
                <a:off x="1440" y="1344"/>
                <a:ext cx="912" cy="1248"/>
              </a:xfrm>
              <a:prstGeom prst="rtTriangle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872" y="1680"/>
                <a:ext cx="528" cy="960"/>
                <a:chOff x="1872" y="1680"/>
                <a:chExt cx="528" cy="960"/>
              </a:xfrm>
            </p:grpSpPr>
            <p:sp>
              <p:nvSpPr>
                <p:cNvPr id="11290" name="Line 15"/>
                <p:cNvSpPr>
                  <a:spLocks noChangeShapeType="1"/>
                </p:cNvSpPr>
                <p:nvPr/>
              </p:nvSpPr>
              <p:spPr bwMode="auto">
                <a:xfrm>
                  <a:off x="2304" y="1680"/>
                  <a:ext cx="9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1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920" y="2544"/>
                  <a:ext cx="24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2448"/>
                  <a:ext cx="33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276" name="Text Box 18"/>
            <p:cNvSpPr txBox="1">
              <a:spLocks noChangeArrowheads="1"/>
            </p:cNvSpPr>
            <p:nvPr/>
          </p:nvSpPr>
          <p:spPr bwMode="auto">
            <a:xfrm>
              <a:off x="2208" y="86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A</a:t>
              </a:r>
            </a:p>
          </p:txBody>
        </p:sp>
        <p:sp>
          <p:nvSpPr>
            <p:cNvPr id="11277" name="Text Box 19"/>
            <p:cNvSpPr txBox="1">
              <a:spLocks noChangeArrowheads="1"/>
            </p:cNvSpPr>
            <p:nvPr/>
          </p:nvSpPr>
          <p:spPr bwMode="auto">
            <a:xfrm>
              <a:off x="720" y="182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B</a:t>
              </a:r>
            </a:p>
          </p:txBody>
        </p:sp>
        <p:sp>
          <p:nvSpPr>
            <p:cNvPr id="11278" name="Text Box 20"/>
            <p:cNvSpPr txBox="1">
              <a:spLocks noChangeArrowheads="1"/>
            </p:cNvSpPr>
            <p:nvPr/>
          </p:nvSpPr>
          <p:spPr bwMode="auto">
            <a:xfrm>
              <a:off x="1728" y="23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C</a:t>
              </a:r>
            </a:p>
          </p:txBody>
        </p:sp>
        <p:sp>
          <p:nvSpPr>
            <p:cNvPr id="11279" name="Text Box 21"/>
            <p:cNvSpPr txBox="1">
              <a:spLocks noChangeArrowheads="1"/>
            </p:cNvSpPr>
            <p:nvPr/>
          </p:nvSpPr>
          <p:spPr bwMode="auto">
            <a:xfrm>
              <a:off x="2880" y="129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P</a:t>
              </a:r>
            </a:p>
          </p:txBody>
        </p:sp>
        <p:sp>
          <p:nvSpPr>
            <p:cNvPr id="11280" name="Text Box 22"/>
            <p:cNvSpPr txBox="1">
              <a:spLocks noChangeArrowheads="1"/>
            </p:cNvSpPr>
            <p:nvPr/>
          </p:nvSpPr>
          <p:spPr bwMode="auto">
            <a:xfrm>
              <a:off x="3744" y="19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Q</a:t>
              </a:r>
            </a:p>
          </p:txBody>
        </p:sp>
        <p:sp>
          <p:nvSpPr>
            <p:cNvPr id="11281" name="Text Box 23"/>
            <p:cNvSpPr txBox="1">
              <a:spLocks noChangeArrowheads="1"/>
            </p:cNvSpPr>
            <p:nvPr/>
          </p:nvSpPr>
          <p:spPr bwMode="auto">
            <a:xfrm>
              <a:off x="4224" y="134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R</a:t>
              </a:r>
            </a:p>
          </p:txBody>
        </p:sp>
        <p:sp>
          <p:nvSpPr>
            <p:cNvPr id="11282" name="Text Box 24"/>
            <p:cNvSpPr txBox="1">
              <a:spLocks noChangeArrowheads="1"/>
            </p:cNvSpPr>
            <p:nvPr/>
          </p:nvSpPr>
          <p:spPr bwMode="auto">
            <a:xfrm>
              <a:off x="1248" y="134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10</a:t>
              </a:r>
            </a:p>
          </p:txBody>
        </p:sp>
        <p:sp>
          <p:nvSpPr>
            <p:cNvPr id="11283" name="Text Box 25"/>
            <p:cNvSpPr txBox="1">
              <a:spLocks noChangeArrowheads="1"/>
            </p:cNvSpPr>
            <p:nvPr/>
          </p:nvSpPr>
          <p:spPr bwMode="auto">
            <a:xfrm>
              <a:off x="1104" y="216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6</a:t>
              </a:r>
            </a:p>
          </p:txBody>
        </p:sp>
        <p:sp>
          <p:nvSpPr>
            <p:cNvPr id="11284" name="Text Box 26"/>
            <p:cNvSpPr txBox="1">
              <a:spLocks noChangeArrowheads="1"/>
            </p:cNvSpPr>
            <p:nvPr/>
          </p:nvSpPr>
          <p:spPr bwMode="auto">
            <a:xfrm>
              <a:off x="2064" y="172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c</a:t>
              </a:r>
            </a:p>
          </p:txBody>
        </p:sp>
        <p:sp>
          <p:nvSpPr>
            <p:cNvPr id="11285" name="Text Box 27"/>
            <p:cNvSpPr txBox="1">
              <a:spLocks noChangeArrowheads="1"/>
            </p:cNvSpPr>
            <p:nvPr/>
          </p:nvSpPr>
          <p:spPr bwMode="auto">
            <a:xfrm>
              <a:off x="3552" y="11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5</a:t>
              </a:r>
            </a:p>
          </p:txBody>
        </p:sp>
        <p:sp>
          <p:nvSpPr>
            <p:cNvPr id="11286" name="Text Box 28"/>
            <p:cNvSpPr txBox="1">
              <a:spLocks noChangeArrowheads="1"/>
            </p:cNvSpPr>
            <p:nvPr/>
          </p:nvSpPr>
          <p:spPr bwMode="auto">
            <a:xfrm>
              <a:off x="3312" y="1680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4</a:t>
              </a:r>
            </a:p>
          </p:txBody>
        </p:sp>
        <p:sp>
          <p:nvSpPr>
            <p:cNvPr id="11287" name="Text Box 29"/>
            <p:cNvSpPr txBox="1">
              <a:spLocks noChangeArrowheads="1"/>
            </p:cNvSpPr>
            <p:nvPr/>
          </p:nvSpPr>
          <p:spPr bwMode="auto">
            <a:xfrm>
              <a:off x="3984" y="168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ea typeface="新細明體" pitchFamily="2" charset="-120"/>
                </a:rPr>
                <a:t>d</a:t>
              </a:r>
            </a:p>
          </p:txBody>
        </p:sp>
      </p:grpSp>
      <p:sp>
        <p:nvSpPr>
          <p:cNvPr id="11273" name="Rectangle 30"/>
          <p:cNvSpPr>
            <a:spLocks noChangeArrowheads="1"/>
          </p:cNvSpPr>
          <p:nvPr/>
        </p:nvSpPr>
        <p:spPr bwMode="auto">
          <a:xfrm>
            <a:off x="457200" y="16764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800" dirty="0">
                <a:solidFill>
                  <a:schemeClr val="tx2"/>
                </a:solidFill>
                <a:ea typeface="新細明體" pitchFamily="2" charset="-120"/>
              </a:rPr>
              <a:t>In the figure, the two triangles are similar. </a:t>
            </a:r>
            <a:r>
              <a:rPr kumimoji="1" lang="en-US" altLang="zh-TW" sz="2800" dirty="0" smtClean="0">
                <a:solidFill>
                  <a:schemeClr val="tx2"/>
                </a:solidFill>
                <a:ea typeface="新細明體" pitchFamily="2" charset="-120"/>
              </a:rPr>
              <a:t>What is the length of d?</a:t>
            </a:r>
            <a:endParaRPr kumimoji="1" lang="en-US" altLang="zh-TW" sz="2800" dirty="0">
              <a:solidFill>
                <a:schemeClr val="tx2"/>
              </a:solidFill>
              <a:ea typeface="新細明體" pitchFamily="2" charset="-120"/>
            </a:endParaRPr>
          </a:p>
        </p:txBody>
      </p:sp>
      <p:graphicFrame>
        <p:nvGraphicFramePr>
          <p:cNvPr id="143391" name="Object 31"/>
          <p:cNvGraphicFramePr>
            <a:graphicFrameLocks noChangeAspect="1"/>
          </p:cNvGraphicFramePr>
          <p:nvPr/>
        </p:nvGraphicFramePr>
        <p:xfrm>
          <a:off x="685800" y="4876800"/>
          <a:ext cx="1785386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482400" imgH="393480" progId="Equation.3">
                  <p:embed/>
                </p:oleObj>
              </mc:Choice>
              <mc:Fallback>
                <p:oleObj name="Equation" r:id="rId3" imgW="48240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1785386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2" name="Object 32"/>
          <p:cNvGraphicFramePr>
            <a:graphicFrameLocks noChangeAspect="1"/>
          </p:cNvGraphicFramePr>
          <p:nvPr/>
        </p:nvGraphicFramePr>
        <p:xfrm>
          <a:off x="2819400" y="5334000"/>
          <a:ext cx="2136774" cy="64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583920" imgH="177480" progId="Equation.3">
                  <p:embed/>
                </p:oleObj>
              </mc:Choice>
              <mc:Fallback>
                <p:oleObj name="Equation" r:id="rId5" imgW="58392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334000"/>
                        <a:ext cx="2136774" cy="649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3" name="Object 33"/>
          <p:cNvGraphicFramePr>
            <a:graphicFrameLocks noChangeAspect="1"/>
          </p:cNvGraphicFramePr>
          <p:nvPr/>
        </p:nvGraphicFramePr>
        <p:xfrm>
          <a:off x="5257800" y="5334000"/>
          <a:ext cx="1452563" cy="724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355320" imgH="177480" progId="Equation.3">
                  <p:embed/>
                </p:oleObj>
              </mc:Choice>
              <mc:Fallback>
                <p:oleObj name="Equation" r:id="rId7" imgW="355320" imgH="177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334000"/>
                        <a:ext cx="1452563" cy="724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762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Measurement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similar triangles and proportions to find lengths that you cannot directly measure in the real world.</a:t>
            </a:r>
          </a:p>
          <a:p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FF0000"/>
                </a:solidFill>
              </a:rPr>
              <a:t>indirect measurement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two objects form right angles with the ground, you can apply indirect measurement using their shadows. 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Figures</a:t>
            </a:r>
          </a:p>
          <a:p>
            <a:r>
              <a:rPr lang="en-US" dirty="0" smtClean="0"/>
              <a:t>Scale Drawing</a:t>
            </a:r>
          </a:p>
          <a:p>
            <a:r>
              <a:rPr lang="en-US" dirty="0" smtClean="0"/>
              <a:t>Scale</a:t>
            </a:r>
          </a:p>
          <a:p>
            <a:r>
              <a:rPr lang="en-US" dirty="0" smtClean="0"/>
              <a:t>Scale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493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Similarity is used to answer real life questions.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438400"/>
            <a:ext cx="5867400" cy="3657600"/>
          </a:xfrm>
        </p:spPr>
        <p:txBody>
          <a:bodyPr/>
          <a:lstStyle/>
          <a:p>
            <a:r>
              <a:rPr lang="en-US" sz="3600" dirty="0" smtClean="0"/>
              <a:t>Suppose that you wanted to find the height of this tree.</a:t>
            </a:r>
          </a:p>
          <a:p>
            <a:r>
              <a:rPr lang="en-US" sz="3600" dirty="0" smtClean="0"/>
              <a:t>Unfortunately all that you have is a tape measure, and you are too short to reach the top of the tree.  </a:t>
            </a:r>
          </a:p>
        </p:txBody>
      </p:sp>
      <p:pic>
        <p:nvPicPr>
          <p:cNvPr id="36868" name="Picture 6" descr="C:\Program Files\Microsoft Office\Clipart\WebArt\bd109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23907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 can measure the length of the tree’s shadow.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524000" y="63246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2590800" y="54864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feet</a:t>
            </a:r>
          </a:p>
        </p:txBody>
      </p:sp>
      <p:pic>
        <p:nvPicPr>
          <p:cNvPr id="38917" name="Picture 7" descr="C:\Program Files\Microsoft Office\Clipart\WebArt\bd109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2390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dirty="0" smtClean="0"/>
              <a:t>Then, measure the length of your shadow.</a:t>
            </a:r>
          </a:p>
        </p:txBody>
      </p:sp>
      <p:sp>
        <p:nvSpPr>
          <p:cNvPr id="47110" name="Line 1030"/>
          <p:cNvSpPr>
            <a:spLocks noChangeShapeType="1"/>
          </p:cNvSpPr>
          <p:nvPr/>
        </p:nvSpPr>
        <p:spPr bwMode="auto">
          <a:xfrm>
            <a:off x="1524000" y="63246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6386" name="Object 1031"/>
          <p:cNvGraphicFramePr>
            <a:graphicFrameLocks noChangeAspect="1"/>
          </p:cNvGraphicFramePr>
          <p:nvPr/>
        </p:nvGraphicFramePr>
        <p:xfrm>
          <a:off x="5867400" y="4267200"/>
          <a:ext cx="9906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67200"/>
                        <a:ext cx="9906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Line 1032"/>
          <p:cNvSpPr>
            <a:spLocks noChangeShapeType="1"/>
          </p:cNvSpPr>
          <p:nvPr/>
        </p:nvSpPr>
        <p:spPr bwMode="auto">
          <a:xfrm>
            <a:off x="6858000" y="6248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Text Box 1033"/>
          <p:cNvSpPr txBox="1">
            <a:spLocks noChangeArrowheads="1"/>
          </p:cNvSpPr>
          <p:nvPr/>
        </p:nvSpPr>
        <p:spPr bwMode="auto">
          <a:xfrm>
            <a:off x="2590800" y="54864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feet</a:t>
            </a:r>
          </a:p>
        </p:txBody>
      </p:sp>
      <p:sp>
        <p:nvSpPr>
          <p:cNvPr id="16391" name="Text Box 1034"/>
          <p:cNvSpPr txBox="1">
            <a:spLocks noChangeArrowheads="1"/>
          </p:cNvSpPr>
          <p:nvPr/>
        </p:nvSpPr>
        <p:spPr bwMode="auto">
          <a:xfrm>
            <a:off x="7086600" y="5562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feet</a:t>
            </a:r>
          </a:p>
        </p:txBody>
      </p:sp>
      <p:pic>
        <p:nvPicPr>
          <p:cNvPr id="16392" name="Picture 1035" descr="C:\Program Files\Microsoft Office\Clipart\WebArt\bd10907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2390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1038" descr="C:\Program Files\Microsoft Office\Clipart\WebArt\bd10907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2390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096000" cy="1676400"/>
          </a:xfrm>
          <a:noFill/>
        </p:spPr>
        <p:txBody>
          <a:bodyPr/>
          <a:lstStyle/>
          <a:p>
            <a:r>
              <a:rPr lang="en-US" sz="3600" dirty="0" smtClean="0"/>
              <a:t>If you know how tall you are, then you can determine how tall the tree is.</a:t>
            </a:r>
          </a:p>
        </p:txBody>
      </p:sp>
      <p:sp>
        <p:nvSpPr>
          <p:cNvPr id="48134" name="Line 1030"/>
          <p:cNvSpPr>
            <a:spLocks noChangeShapeType="1"/>
          </p:cNvSpPr>
          <p:nvPr/>
        </p:nvSpPr>
        <p:spPr bwMode="auto">
          <a:xfrm>
            <a:off x="1524000" y="63246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7410" name="Object 1031"/>
          <p:cNvGraphicFramePr>
            <a:graphicFrameLocks noChangeAspect="1"/>
          </p:cNvGraphicFramePr>
          <p:nvPr/>
        </p:nvGraphicFramePr>
        <p:xfrm>
          <a:off x="5867400" y="4267200"/>
          <a:ext cx="9906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lip" r:id="rId4" imgW="1857600" imgH="3995640" progId="">
                  <p:embed/>
                </p:oleObj>
              </mc:Choice>
              <mc:Fallback>
                <p:oleObj name="Clip" r:id="rId4" imgW="1857600" imgH="3995640" progId="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67200"/>
                        <a:ext cx="9906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Line 1032"/>
          <p:cNvSpPr>
            <a:spLocks noChangeShapeType="1"/>
          </p:cNvSpPr>
          <p:nvPr/>
        </p:nvSpPr>
        <p:spPr bwMode="auto">
          <a:xfrm>
            <a:off x="6858000" y="6248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5" name="Text Box 1033"/>
          <p:cNvSpPr txBox="1">
            <a:spLocks noChangeArrowheads="1"/>
          </p:cNvSpPr>
          <p:nvPr/>
        </p:nvSpPr>
        <p:spPr bwMode="auto">
          <a:xfrm>
            <a:off x="2590800" y="54864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feet</a:t>
            </a:r>
          </a:p>
        </p:txBody>
      </p:sp>
      <p:sp>
        <p:nvSpPr>
          <p:cNvPr id="17416" name="Text Box 1034"/>
          <p:cNvSpPr txBox="1">
            <a:spLocks noChangeArrowheads="1"/>
          </p:cNvSpPr>
          <p:nvPr/>
        </p:nvSpPr>
        <p:spPr bwMode="auto">
          <a:xfrm>
            <a:off x="7086600" y="5562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feet</a:t>
            </a:r>
          </a:p>
        </p:txBody>
      </p:sp>
      <p:sp>
        <p:nvSpPr>
          <p:cNvPr id="17417" name="AutoShape 1035"/>
          <p:cNvSpPr>
            <a:spLocks/>
          </p:cNvSpPr>
          <p:nvPr/>
        </p:nvSpPr>
        <p:spPr bwMode="auto">
          <a:xfrm>
            <a:off x="5867400" y="4419600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Text Box 1036"/>
          <p:cNvSpPr txBox="1">
            <a:spLocks noChangeArrowheads="1"/>
          </p:cNvSpPr>
          <p:nvPr/>
        </p:nvSpPr>
        <p:spPr bwMode="auto">
          <a:xfrm>
            <a:off x="50292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ft</a:t>
            </a:r>
          </a:p>
        </p:txBody>
      </p:sp>
      <p:sp>
        <p:nvSpPr>
          <p:cNvPr id="17419" name="AutoShape 1037"/>
          <p:cNvSpPr>
            <a:spLocks/>
          </p:cNvSpPr>
          <p:nvPr/>
        </p:nvSpPr>
        <p:spPr bwMode="auto">
          <a:xfrm>
            <a:off x="0" y="2286000"/>
            <a:ext cx="609600" cy="4114800"/>
          </a:xfrm>
          <a:prstGeom prst="leftBrace">
            <a:avLst>
              <a:gd name="adj1" fmla="val 56250"/>
              <a:gd name="adj2" fmla="val 51042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24200" y="2362200"/>
          <a:ext cx="825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825480" imgH="825480" progId="Equation.DSMT4">
                  <p:embed/>
                </p:oleObj>
              </mc:Choice>
              <mc:Fallback>
                <p:oleObj name="Equation" r:id="rId6" imgW="825480" imgH="825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62200"/>
                        <a:ext cx="825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48000" y="3352800"/>
          <a:ext cx="952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8" imgW="952200" imgH="317160" progId="Equation.DSMT4">
                  <p:embed/>
                </p:oleObj>
              </mc:Choice>
              <mc:Fallback>
                <p:oleObj name="Equation" r:id="rId8" imgW="95220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52800"/>
                        <a:ext cx="952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24200" y="3962400"/>
          <a:ext cx="77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0" imgW="774360" imgH="317160" progId="Equation.DSMT4">
                  <p:embed/>
                </p:oleObj>
              </mc:Choice>
              <mc:Fallback>
                <p:oleObj name="Equation" r:id="rId10" imgW="77436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62400"/>
                        <a:ext cx="774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5410200" cy="1143000"/>
          </a:xfrm>
          <a:noFill/>
        </p:spPr>
        <p:txBody>
          <a:bodyPr/>
          <a:lstStyle/>
          <a:p>
            <a:r>
              <a:rPr lang="en-US" sz="4000" dirty="0" smtClean="0"/>
              <a:t>The tree is 30 ft tall.  Boy, that’s a tall tree!</a:t>
            </a:r>
          </a:p>
        </p:txBody>
      </p:sp>
      <p:sp>
        <p:nvSpPr>
          <p:cNvPr id="49158" name="Line 1030"/>
          <p:cNvSpPr>
            <a:spLocks noChangeShapeType="1"/>
          </p:cNvSpPr>
          <p:nvPr/>
        </p:nvSpPr>
        <p:spPr bwMode="auto">
          <a:xfrm>
            <a:off x="1524000" y="63246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5867400" y="4267200"/>
          <a:ext cx="9906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Clip" r:id="rId3" imgW="1857600" imgH="3995640" progId="">
                  <p:embed/>
                </p:oleObj>
              </mc:Choice>
              <mc:Fallback>
                <p:oleObj name="Clip" r:id="rId3" imgW="1857600" imgH="399564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67200"/>
                        <a:ext cx="990600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Line 1032"/>
          <p:cNvSpPr>
            <a:spLocks noChangeShapeType="1"/>
          </p:cNvSpPr>
          <p:nvPr/>
        </p:nvSpPr>
        <p:spPr bwMode="auto">
          <a:xfrm>
            <a:off x="6858000" y="6248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8" name="Text Box 1033"/>
          <p:cNvSpPr txBox="1">
            <a:spLocks noChangeArrowheads="1"/>
          </p:cNvSpPr>
          <p:nvPr/>
        </p:nvSpPr>
        <p:spPr bwMode="auto">
          <a:xfrm>
            <a:off x="2590800" y="54864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feet</a:t>
            </a:r>
          </a:p>
        </p:txBody>
      </p:sp>
      <p:sp>
        <p:nvSpPr>
          <p:cNvPr id="18439" name="Text Box 1034"/>
          <p:cNvSpPr txBox="1">
            <a:spLocks noChangeArrowheads="1"/>
          </p:cNvSpPr>
          <p:nvPr/>
        </p:nvSpPr>
        <p:spPr bwMode="auto">
          <a:xfrm>
            <a:off x="7086600" y="5562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feet</a:t>
            </a:r>
          </a:p>
        </p:txBody>
      </p:sp>
      <p:sp>
        <p:nvSpPr>
          <p:cNvPr id="18440" name="AutoShape 1035"/>
          <p:cNvSpPr>
            <a:spLocks/>
          </p:cNvSpPr>
          <p:nvPr/>
        </p:nvSpPr>
        <p:spPr bwMode="auto">
          <a:xfrm>
            <a:off x="5867400" y="4419600"/>
            <a:ext cx="76200" cy="1828800"/>
          </a:xfrm>
          <a:prstGeom prst="leftBrace">
            <a:avLst>
              <a:gd name="adj1" fmla="val 200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036"/>
          <p:cNvSpPr txBox="1">
            <a:spLocks noChangeArrowheads="1"/>
          </p:cNvSpPr>
          <p:nvPr/>
        </p:nvSpPr>
        <p:spPr bwMode="auto">
          <a:xfrm>
            <a:off x="50292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ft</a:t>
            </a:r>
          </a:p>
        </p:txBody>
      </p:sp>
      <p:pic>
        <p:nvPicPr>
          <p:cNvPr id="18442" name="Picture 1038" descr="C:\Program Files\Microsoft Office\Clipart\WebArt\bd10907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133600"/>
            <a:ext cx="2390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AutoShape 1039"/>
          <p:cNvSpPr>
            <a:spLocks/>
          </p:cNvSpPr>
          <p:nvPr/>
        </p:nvSpPr>
        <p:spPr bwMode="auto">
          <a:xfrm>
            <a:off x="0" y="2286000"/>
            <a:ext cx="609600" cy="4114800"/>
          </a:xfrm>
          <a:prstGeom prst="leftBrace">
            <a:avLst>
              <a:gd name="adj1" fmla="val 56250"/>
              <a:gd name="adj2" fmla="val 51042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1001" y="1414463"/>
            <a:ext cx="6629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800" dirty="0" smtClean="0">
                <a:latin typeface="Arial" charset="0"/>
              </a:rPr>
              <a:t>When </a:t>
            </a:r>
            <a:r>
              <a:rPr lang="en-US" altLang="en-US" sz="1800" dirty="0">
                <a:latin typeface="Arial" charset="0"/>
              </a:rPr>
              <a:t>a 6-ft student casts a 17-ft shadow, a flagpole casts a shadow that is 51 ft long. Find the height of the flagpole.</a:t>
            </a:r>
          </a:p>
          <a:p>
            <a:pPr eaLnBrk="0" hangingPunct="0"/>
            <a:endParaRPr lang="en-US" altLang="en-US" sz="18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49325" y="2093913"/>
            <a:ext cx="4554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dirty="0">
                <a:latin typeface="Arial" charset="0"/>
              </a:rPr>
              <a:t>Set up a proportion for the similar triangles.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0" y="2546350"/>
            <a:ext cx="2897188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87425" y="4227513"/>
            <a:ext cx="5456238" cy="366712"/>
            <a:chOff x="622" y="2663"/>
            <a:chExt cx="3437" cy="231"/>
          </a:xfrm>
        </p:grpSpPr>
        <p:sp>
          <p:nvSpPr>
            <p:cNvPr id="2089" name="Text Box 11"/>
            <p:cNvSpPr txBox="1">
              <a:spLocks noChangeArrowheads="1"/>
            </p:cNvSpPr>
            <p:nvPr/>
          </p:nvSpPr>
          <p:spPr bwMode="auto">
            <a:xfrm>
              <a:off x="622" y="2663"/>
              <a:ext cx="34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>
                  <a:latin typeface="Arial" charset="0"/>
                </a:rPr>
                <a:t>   17</a:t>
              </a:r>
              <a:r>
                <a:rPr lang="en-US" altLang="en-US" sz="1800" i="1">
                  <a:latin typeface="Arial" charset="0"/>
                </a:rPr>
                <a:t>h </a:t>
              </a:r>
              <a:r>
                <a:rPr lang="en-US" altLang="en-US" sz="1800">
                  <a:latin typeface="Arial" charset="0"/>
                </a:rPr>
                <a:t>= 6 • 51	 	</a:t>
              </a:r>
              <a:r>
                <a:rPr lang="en-US" altLang="en-US" sz="1800">
                  <a:solidFill>
                    <a:schemeClr val="accent2"/>
                  </a:solidFill>
                  <a:latin typeface="Arial" charset="0"/>
                </a:rPr>
                <a:t>Write the cross products.</a:t>
              </a:r>
            </a:p>
          </p:txBody>
        </p:sp>
        <p:sp>
          <p:nvSpPr>
            <p:cNvPr id="2090" name="Line 12"/>
            <p:cNvSpPr>
              <a:spLocks noChangeShapeType="1"/>
            </p:cNvSpPr>
            <p:nvPr/>
          </p:nvSpPr>
          <p:spPr bwMode="auto">
            <a:xfrm flipH="1">
              <a:off x="2144" y="2768"/>
              <a:ext cx="17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sm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87425" y="5180013"/>
            <a:ext cx="3765550" cy="366712"/>
            <a:chOff x="622" y="3551"/>
            <a:chExt cx="2372" cy="231"/>
          </a:xfrm>
        </p:grpSpPr>
        <p:sp>
          <p:nvSpPr>
            <p:cNvPr id="2087" name="Text Box 14"/>
            <p:cNvSpPr txBox="1">
              <a:spLocks noChangeArrowheads="1"/>
            </p:cNvSpPr>
            <p:nvPr/>
          </p:nvSpPr>
          <p:spPr bwMode="auto">
            <a:xfrm>
              <a:off x="622" y="3551"/>
              <a:ext cx="2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i="1">
                  <a:latin typeface="Arial" charset="0"/>
                </a:rPr>
                <a:t>       h</a:t>
              </a:r>
              <a:r>
                <a:rPr lang="en-US" altLang="en-US" sz="1800">
                  <a:latin typeface="Arial" charset="0"/>
                </a:rPr>
                <a:t> = 18	              </a:t>
              </a:r>
              <a:r>
                <a:rPr lang="en-US" altLang="en-US" sz="1800">
                  <a:solidFill>
                    <a:schemeClr val="accent2"/>
                  </a:solidFill>
                  <a:latin typeface="Arial" charset="0"/>
                </a:rPr>
                <a:t>Simplify.</a:t>
              </a:r>
            </a:p>
          </p:txBody>
        </p:sp>
        <p:sp>
          <p:nvSpPr>
            <p:cNvPr id="2088" name="Line 15"/>
            <p:cNvSpPr>
              <a:spLocks noChangeShapeType="1"/>
            </p:cNvSpPr>
            <p:nvPr/>
          </p:nvSpPr>
          <p:spPr bwMode="auto">
            <a:xfrm flipH="1">
              <a:off x="2144" y="3672"/>
              <a:ext cx="17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sm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87425" y="4594225"/>
            <a:ext cx="5291138" cy="581025"/>
            <a:chOff x="622" y="2894"/>
            <a:chExt cx="3333" cy="366"/>
          </a:xfrm>
        </p:grpSpPr>
        <p:sp>
          <p:nvSpPr>
            <p:cNvPr id="2080" name="Text Box 17"/>
            <p:cNvSpPr txBox="1">
              <a:spLocks noChangeArrowheads="1"/>
            </p:cNvSpPr>
            <p:nvPr/>
          </p:nvSpPr>
          <p:spPr bwMode="auto">
            <a:xfrm>
              <a:off x="622" y="2975"/>
              <a:ext cx="33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>
                  <a:latin typeface="Arial" charset="0"/>
                </a:rPr>
                <a:t>			</a:t>
              </a:r>
              <a:r>
                <a:rPr lang="en-US" altLang="en-US" sz="1800">
                  <a:solidFill>
                    <a:schemeClr val="accent2"/>
                  </a:solidFill>
                  <a:latin typeface="Arial" charset="0"/>
                </a:rPr>
                <a:t>Divide each side by 17.</a:t>
              </a:r>
            </a:p>
          </p:txBody>
        </p:sp>
        <p:sp>
          <p:nvSpPr>
            <p:cNvPr id="2081" name="Text Box 18"/>
            <p:cNvSpPr txBox="1">
              <a:spLocks noChangeArrowheads="1"/>
            </p:cNvSpPr>
            <p:nvPr/>
          </p:nvSpPr>
          <p:spPr bwMode="auto">
            <a:xfrm>
              <a:off x="679" y="2894"/>
              <a:ext cx="3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Arial" charset="0"/>
                </a:rPr>
                <a:t>17</a:t>
              </a:r>
              <a:r>
                <a:rPr lang="en-US" altLang="en-US" sz="1600" i="1">
                  <a:latin typeface="Arial" charset="0"/>
                </a:rPr>
                <a:t>h</a:t>
              </a:r>
              <a:endParaRPr lang="en-US" altLang="en-US" sz="1600">
                <a:latin typeface="Arial" charset="0"/>
              </a:endParaRPr>
            </a:p>
            <a:p>
              <a:pPr algn="ctr" eaLnBrk="0" hangingPunct="0"/>
              <a:r>
                <a:rPr lang="en-US" altLang="en-US" sz="1600">
                  <a:latin typeface="Arial" charset="0"/>
                </a:rPr>
                <a:t>17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082" name="Line 19"/>
            <p:cNvSpPr>
              <a:spLocks noChangeShapeType="1"/>
            </p:cNvSpPr>
            <p:nvPr/>
          </p:nvSpPr>
          <p:spPr bwMode="auto">
            <a:xfrm>
              <a:off x="696" y="3080"/>
              <a:ext cx="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3" name="Text Box 20"/>
            <p:cNvSpPr txBox="1">
              <a:spLocks noChangeArrowheads="1"/>
            </p:cNvSpPr>
            <p:nvPr/>
          </p:nvSpPr>
          <p:spPr bwMode="auto">
            <a:xfrm>
              <a:off x="1156" y="2894"/>
              <a:ext cx="44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>
                  <a:latin typeface="Arial" charset="0"/>
                </a:rPr>
                <a:t>6 • 51</a:t>
              </a:r>
            </a:p>
            <a:p>
              <a:pPr algn="ctr" eaLnBrk="0" hangingPunct="0"/>
              <a:r>
                <a:rPr lang="en-US" altLang="en-US" sz="1600">
                  <a:latin typeface="Arial" charset="0"/>
                </a:rPr>
                <a:t>17</a:t>
              </a:r>
              <a:endParaRPr lang="en-US" altLang="en-US" sz="1800">
                <a:latin typeface="Arial" charset="0"/>
              </a:endParaRPr>
            </a:p>
          </p:txBody>
        </p:sp>
        <p:sp>
          <p:nvSpPr>
            <p:cNvPr id="2084" name="Line 21"/>
            <p:cNvSpPr>
              <a:spLocks noChangeShapeType="1"/>
            </p:cNvSpPr>
            <p:nvPr/>
          </p:nvSpPr>
          <p:spPr bwMode="auto">
            <a:xfrm>
              <a:off x="1224" y="3080"/>
              <a:ext cx="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5" name="Text Box 22"/>
            <p:cNvSpPr txBox="1">
              <a:spLocks noChangeArrowheads="1"/>
            </p:cNvSpPr>
            <p:nvPr/>
          </p:nvSpPr>
          <p:spPr bwMode="auto">
            <a:xfrm>
              <a:off x="998" y="2967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>
                  <a:latin typeface="Arial" charset="0"/>
                </a:rPr>
                <a:t>=</a:t>
              </a:r>
            </a:p>
          </p:txBody>
        </p:sp>
        <p:sp>
          <p:nvSpPr>
            <p:cNvPr id="2086" name="Line 23"/>
            <p:cNvSpPr>
              <a:spLocks noChangeShapeType="1"/>
            </p:cNvSpPr>
            <p:nvPr/>
          </p:nvSpPr>
          <p:spPr bwMode="auto">
            <a:xfrm flipH="1">
              <a:off x="2144" y="3096"/>
              <a:ext cx="17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sm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49325" y="5611813"/>
            <a:ext cx="39709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dirty="0">
                <a:latin typeface="Arial" charset="0"/>
              </a:rPr>
              <a:t>The height of the flagpole is 18 ft.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974725" y="2511425"/>
            <a:ext cx="5988050" cy="1711325"/>
            <a:chOff x="614" y="1582"/>
            <a:chExt cx="3772" cy="1078"/>
          </a:xfrm>
        </p:grpSpPr>
        <p:sp>
          <p:nvSpPr>
            <p:cNvPr id="2067" name="Text Box 26"/>
            <p:cNvSpPr txBox="1">
              <a:spLocks noChangeArrowheads="1"/>
            </p:cNvSpPr>
            <p:nvPr/>
          </p:nvSpPr>
          <p:spPr bwMode="auto">
            <a:xfrm>
              <a:off x="759" y="1596"/>
              <a:ext cx="2849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  <a:tabLst>
                  <a:tab pos="1320800" algn="l"/>
                </a:tabLst>
              </a:pPr>
              <a:r>
                <a:rPr lang="en-US" altLang="en-US" sz="1800" b="1">
                  <a:latin typeface="Arial" charset="0"/>
                </a:rPr>
                <a:t>Words</a:t>
              </a:r>
              <a:r>
                <a:rPr lang="en-US" altLang="en-US">
                  <a:latin typeface="Times" pitchFamily="18" charset="0"/>
                </a:rPr>
                <a:t>	</a:t>
              </a:r>
            </a:p>
            <a:p>
              <a:pPr eaLnBrk="0" hangingPunct="0">
                <a:lnSpc>
                  <a:spcPct val="75000"/>
                </a:lnSpc>
                <a:tabLst>
                  <a:tab pos="1320800" algn="l"/>
                </a:tabLst>
              </a:pPr>
              <a:r>
                <a:rPr lang="en-US" altLang="en-US" sz="1800">
                  <a:latin typeface="Arial" charset="0"/>
                </a:rPr>
                <a:t>	</a:t>
              </a:r>
            </a:p>
            <a:p>
              <a:pPr eaLnBrk="0" hangingPunct="0">
                <a:lnSpc>
                  <a:spcPct val="75000"/>
                </a:lnSpc>
                <a:tabLst>
                  <a:tab pos="1320800" algn="l"/>
                </a:tabLst>
              </a:pPr>
              <a:r>
                <a:rPr lang="en-US" altLang="en-US" sz="1800">
                  <a:latin typeface="Arial" charset="0"/>
                </a:rPr>
                <a:t>	</a:t>
              </a:r>
            </a:p>
            <a:p>
              <a:pPr eaLnBrk="0" hangingPunct="0">
                <a:lnSpc>
                  <a:spcPct val="75000"/>
                </a:lnSpc>
                <a:tabLst>
                  <a:tab pos="1320800" algn="l"/>
                </a:tabLst>
              </a:pPr>
              <a:r>
                <a:rPr lang="en-US" altLang="en-US" sz="1800">
                  <a:latin typeface="Arial" charset="0"/>
                </a:rPr>
                <a:t>	Let </a:t>
              </a:r>
              <a:r>
                <a:rPr lang="en-US" altLang="en-US" sz="1800" i="1">
                  <a:latin typeface="Arial" charset="0"/>
                </a:rPr>
                <a:t>h</a:t>
              </a:r>
              <a:r>
                <a:rPr lang="en-US" altLang="en-US" sz="1800">
                  <a:latin typeface="Arial" charset="0"/>
                </a:rPr>
                <a:t> = the flagpole’s height.</a:t>
              </a:r>
              <a:r>
                <a:rPr lang="en-US" altLang="en-US">
                  <a:latin typeface="Times" pitchFamily="18" charset="0"/>
                </a:rPr>
                <a:t>  </a:t>
              </a:r>
              <a:endParaRPr lang="en-US" altLang="en-US" sz="1800">
                <a:latin typeface="Arial" charset="0"/>
              </a:endParaRPr>
            </a:p>
            <a:p>
              <a:pPr eaLnBrk="0" hangingPunct="0">
                <a:lnSpc>
                  <a:spcPct val="75000"/>
                </a:lnSpc>
                <a:tabLst>
                  <a:tab pos="1320800" algn="l"/>
                </a:tabLst>
              </a:pPr>
              <a:r>
                <a:rPr lang="en-US" altLang="en-US" sz="1800">
                  <a:latin typeface="Arial" charset="0"/>
                </a:rPr>
                <a:t>	 </a:t>
              </a:r>
            </a:p>
            <a:p>
              <a:pPr eaLnBrk="0" hangingPunct="0">
                <a:tabLst>
                  <a:tab pos="1320800" algn="l"/>
                </a:tabLst>
              </a:pPr>
              <a:endParaRPr lang="en-US" altLang="en-US">
                <a:latin typeface="Times" pitchFamily="18" charset="0"/>
              </a:endParaRPr>
            </a:p>
          </p:txBody>
        </p:sp>
        <p:pic>
          <p:nvPicPr>
            <p:cNvPr id="2068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6" y="1808"/>
              <a:ext cx="311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9" name="Text Box 28"/>
            <p:cNvSpPr txBox="1">
              <a:spLocks noChangeArrowheads="1"/>
            </p:cNvSpPr>
            <p:nvPr/>
          </p:nvSpPr>
          <p:spPr bwMode="auto">
            <a:xfrm>
              <a:off x="614" y="2295"/>
              <a:ext cx="8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b="1">
                  <a:latin typeface="Arial" charset="0"/>
                </a:rPr>
                <a:t>Proportion</a:t>
              </a:r>
            </a:p>
          </p:txBody>
        </p:sp>
        <p:sp>
          <p:nvSpPr>
            <p:cNvPr id="2070" name="Text Box 29"/>
            <p:cNvSpPr txBox="1">
              <a:spLocks noChangeArrowheads="1"/>
            </p:cNvSpPr>
            <p:nvPr/>
          </p:nvSpPr>
          <p:spPr bwMode="auto">
            <a:xfrm>
              <a:off x="1574" y="1582"/>
              <a:ext cx="104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dirty="0">
                  <a:solidFill>
                    <a:srgbClr val="FF0000"/>
                  </a:solidFill>
                  <a:latin typeface="Arial" charset="0"/>
                </a:rPr>
                <a:t>flagpole’s height</a:t>
              </a:r>
            </a:p>
            <a:p>
              <a:pPr eaLnBrk="0" hangingPunct="0"/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student’s height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2071" name="Text Box 30"/>
            <p:cNvSpPr txBox="1">
              <a:spLocks noChangeArrowheads="1"/>
            </p:cNvSpPr>
            <p:nvPr/>
          </p:nvSpPr>
          <p:spPr bwMode="auto">
            <a:xfrm>
              <a:off x="2726" y="1582"/>
              <a:ext cx="16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600" dirty="0">
                  <a:solidFill>
                    <a:srgbClr val="FF0000"/>
                  </a:solidFill>
                  <a:latin typeface="Arial" charset="0"/>
                </a:rPr>
                <a:t>length of flagpole’s shadow</a:t>
              </a:r>
            </a:p>
            <a:p>
              <a:pPr eaLnBrk="0" hangingPunct="0"/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length of student’s shadow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2072" name="Line 31"/>
            <p:cNvSpPr>
              <a:spLocks noChangeShapeType="1"/>
            </p:cNvSpPr>
            <p:nvPr/>
          </p:nvSpPr>
          <p:spPr bwMode="auto">
            <a:xfrm>
              <a:off x="1616" y="1768"/>
              <a:ext cx="9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3" name="Line 32"/>
            <p:cNvSpPr>
              <a:spLocks noChangeShapeType="1"/>
            </p:cNvSpPr>
            <p:nvPr/>
          </p:nvSpPr>
          <p:spPr bwMode="auto">
            <a:xfrm>
              <a:off x="2768" y="17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4" name="Text Box 33"/>
            <p:cNvSpPr txBox="1">
              <a:spLocks noChangeArrowheads="1"/>
            </p:cNvSpPr>
            <p:nvPr/>
          </p:nvSpPr>
          <p:spPr bwMode="auto">
            <a:xfrm>
              <a:off x="2566" y="165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>
                  <a:latin typeface="Arial" charset="0"/>
                </a:rPr>
                <a:t>=</a:t>
              </a:r>
            </a:p>
          </p:txBody>
        </p:sp>
        <p:sp>
          <p:nvSpPr>
            <p:cNvPr id="2075" name="Text Box 34"/>
            <p:cNvSpPr txBox="1">
              <a:spLocks noChangeArrowheads="1"/>
            </p:cNvSpPr>
            <p:nvPr/>
          </p:nvSpPr>
          <p:spPr bwMode="auto">
            <a:xfrm>
              <a:off x="2020" y="2294"/>
              <a:ext cx="18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 i="1" dirty="0">
                  <a:solidFill>
                    <a:srgbClr val="FF0000"/>
                  </a:solidFill>
                  <a:latin typeface="Arial" charset="0"/>
                </a:rPr>
                <a:t>h</a:t>
              </a:r>
              <a:endParaRPr lang="en-US" altLang="en-US" sz="1600" dirty="0">
                <a:solidFill>
                  <a:srgbClr val="FF0000"/>
                </a:solidFill>
                <a:latin typeface="Arial" charset="0"/>
              </a:endParaRPr>
            </a:p>
            <a:p>
              <a:pPr algn="ctr" eaLnBrk="0" hangingPunct="0"/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6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2076" name="Line 35"/>
            <p:cNvSpPr>
              <a:spLocks noChangeShapeType="1"/>
            </p:cNvSpPr>
            <p:nvPr/>
          </p:nvSpPr>
          <p:spPr bwMode="auto">
            <a:xfrm>
              <a:off x="2056" y="2472"/>
              <a:ext cx="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7" name="Text Box 36"/>
            <p:cNvSpPr txBox="1">
              <a:spLocks noChangeArrowheads="1"/>
            </p:cNvSpPr>
            <p:nvPr/>
          </p:nvSpPr>
          <p:spPr bwMode="auto">
            <a:xfrm>
              <a:off x="3249" y="2294"/>
              <a:ext cx="25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600" dirty="0">
                  <a:solidFill>
                    <a:srgbClr val="FF0000"/>
                  </a:solidFill>
                  <a:latin typeface="Arial" charset="0"/>
                </a:rPr>
                <a:t>51</a:t>
              </a:r>
            </a:p>
            <a:p>
              <a:pPr algn="ctr" eaLnBrk="0" hangingPunct="0"/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17</a:t>
              </a:r>
              <a:endParaRPr lang="en-US" altLang="en-US" sz="1800" dirty="0">
                <a:latin typeface="Arial" charset="0"/>
              </a:endParaRPr>
            </a:p>
          </p:txBody>
        </p:sp>
        <p:sp>
          <p:nvSpPr>
            <p:cNvPr id="2078" name="Line 37"/>
            <p:cNvSpPr>
              <a:spLocks noChangeShapeType="1"/>
            </p:cNvSpPr>
            <p:nvPr/>
          </p:nvSpPr>
          <p:spPr bwMode="auto">
            <a:xfrm>
              <a:off x="3296" y="2472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79" name="Text Box 38"/>
            <p:cNvSpPr txBox="1">
              <a:spLocks noChangeArrowheads="1"/>
            </p:cNvSpPr>
            <p:nvPr/>
          </p:nvSpPr>
          <p:spPr bwMode="auto">
            <a:xfrm>
              <a:off x="2590" y="2367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>
                  <a:latin typeface="Arial" charset="0"/>
                </a:rPr>
                <a:t>=</a:t>
              </a: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/>
          <a:lstStyle/>
          <a:p>
            <a:r>
              <a:rPr lang="en-US" sz="3600" dirty="0" smtClean="0"/>
              <a:t>Example: Indirect Measurement</a:t>
            </a:r>
            <a:endParaRPr lang="en-US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62000" y="2286000"/>
            <a:ext cx="5014911" cy="3527223"/>
            <a:chOff x="96" y="1584"/>
            <a:chExt cx="4223" cy="3043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100" y="1584"/>
              <a:ext cx="4219" cy="2444"/>
              <a:chOff x="100" y="1584"/>
              <a:chExt cx="4219" cy="2444"/>
            </a:xfrm>
          </p:grpSpPr>
          <p:graphicFrame>
            <p:nvGraphicFramePr>
              <p:cNvPr id="12292" name="Object 37"/>
              <p:cNvGraphicFramePr>
                <a:graphicFrameLocks/>
              </p:cNvGraphicFramePr>
              <p:nvPr/>
            </p:nvGraphicFramePr>
            <p:xfrm>
              <a:off x="3796" y="1584"/>
              <a:ext cx="523" cy="24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6" name="Clip" r:id="rId3" imgW="839520" imgH="3468600" progId="">
                      <p:embed/>
                    </p:oleObj>
                  </mc:Choice>
                  <mc:Fallback>
                    <p:oleObj name="Clip" r:id="rId3" imgW="839520" imgH="3468600" progId="">
                      <p:embed/>
                      <p:pic>
                        <p:nvPicPr>
                          <p:cNvPr id="0" name="Object 3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6" y="1584"/>
                            <a:ext cx="523" cy="24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293" name="Object 38"/>
              <p:cNvGraphicFramePr>
                <a:graphicFrameLocks/>
              </p:cNvGraphicFramePr>
              <p:nvPr/>
            </p:nvGraphicFramePr>
            <p:xfrm>
              <a:off x="1443" y="3168"/>
              <a:ext cx="285" cy="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7" name="Clip" r:id="rId5" imgW="893520" imgH="3335040" progId="">
                      <p:embed/>
                    </p:oleObj>
                  </mc:Choice>
                  <mc:Fallback>
                    <p:oleObj name="Clip" r:id="rId5" imgW="893520" imgH="3335040" progId="">
                      <p:embed/>
                      <p:pic>
                        <p:nvPicPr>
                          <p:cNvPr id="0" name="Object 3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3" y="3168"/>
                            <a:ext cx="285" cy="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312" name="AutoShape 39"/>
              <p:cNvSpPr>
                <a:spLocks noChangeArrowheads="1"/>
              </p:cNvSpPr>
              <p:nvPr/>
            </p:nvSpPr>
            <p:spPr bwMode="auto">
              <a:xfrm rot="-5400000">
                <a:off x="868" y="820"/>
                <a:ext cx="2440" cy="3976"/>
              </a:xfrm>
              <a:prstGeom prst="rtTriangl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0" name="Rectangle 40"/>
            <p:cNvSpPr>
              <a:spLocks noChangeArrowheads="1"/>
            </p:cNvSpPr>
            <p:nvPr/>
          </p:nvSpPr>
          <p:spPr bwMode="auto">
            <a:xfrm>
              <a:off x="3494" y="2649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800" b="1">
                  <a:latin typeface="Arial Rounded MT Bold" pitchFamily="34" charset="0"/>
                </a:rPr>
                <a:t>h</a:t>
              </a:r>
            </a:p>
          </p:txBody>
        </p:sp>
        <p:sp>
          <p:nvSpPr>
            <p:cNvPr id="12301" name="Rectangle 41"/>
            <p:cNvSpPr>
              <a:spLocks noChangeArrowheads="1"/>
            </p:cNvSpPr>
            <p:nvPr/>
          </p:nvSpPr>
          <p:spPr bwMode="auto">
            <a:xfrm>
              <a:off x="1814" y="3321"/>
              <a:ext cx="28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latin typeface="Arial Rounded MT Bold" pitchFamily="34" charset="0"/>
                </a:rPr>
                <a:t>6</a:t>
              </a:r>
            </a:p>
          </p:txBody>
        </p:sp>
        <p:sp>
          <p:nvSpPr>
            <p:cNvPr id="12302" name="Rectangle 42"/>
            <p:cNvSpPr>
              <a:spLocks noChangeArrowheads="1"/>
            </p:cNvSpPr>
            <p:nvPr/>
          </p:nvSpPr>
          <p:spPr bwMode="auto">
            <a:xfrm>
              <a:off x="662" y="4041"/>
              <a:ext cx="389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b="1" dirty="0">
                  <a:latin typeface="Arial Rounded MT Bold" pitchFamily="34" charset="0"/>
                </a:rPr>
                <a:t>17</a:t>
              </a:r>
            </a:p>
          </p:txBody>
        </p:sp>
        <p:sp>
          <p:nvSpPr>
            <p:cNvPr id="12303" name="Rectangle 43"/>
            <p:cNvSpPr>
              <a:spLocks noChangeArrowheads="1"/>
            </p:cNvSpPr>
            <p:nvPr/>
          </p:nvSpPr>
          <p:spPr bwMode="auto">
            <a:xfrm>
              <a:off x="1766" y="4281"/>
              <a:ext cx="541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 dirty="0">
                  <a:latin typeface="Arial Rounded MT Bold" pitchFamily="34" charset="0"/>
                </a:rPr>
                <a:t>102</a:t>
              </a:r>
            </a:p>
          </p:txBody>
        </p:sp>
        <p:sp>
          <p:nvSpPr>
            <p:cNvPr id="12304" name="Line 44"/>
            <p:cNvSpPr>
              <a:spLocks noChangeShapeType="1"/>
            </p:cNvSpPr>
            <p:nvPr/>
          </p:nvSpPr>
          <p:spPr bwMode="auto">
            <a:xfrm>
              <a:off x="96" y="403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45"/>
            <p:cNvSpPr>
              <a:spLocks noChangeShapeType="1"/>
            </p:cNvSpPr>
            <p:nvPr/>
          </p:nvSpPr>
          <p:spPr bwMode="auto">
            <a:xfrm>
              <a:off x="1584" y="40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46"/>
            <p:cNvSpPr>
              <a:spLocks noChangeShapeType="1"/>
            </p:cNvSpPr>
            <p:nvPr/>
          </p:nvSpPr>
          <p:spPr bwMode="auto">
            <a:xfrm>
              <a:off x="96" y="432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47"/>
            <p:cNvSpPr>
              <a:spLocks noChangeShapeType="1"/>
            </p:cNvSpPr>
            <p:nvPr/>
          </p:nvSpPr>
          <p:spPr bwMode="auto">
            <a:xfrm>
              <a:off x="4080" y="43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48"/>
            <p:cNvSpPr>
              <a:spLocks noChangeShapeType="1"/>
            </p:cNvSpPr>
            <p:nvPr/>
          </p:nvSpPr>
          <p:spPr bwMode="auto">
            <a:xfrm>
              <a:off x="192" y="4416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49"/>
            <p:cNvSpPr>
              <a:spLocks noChangeShapeType="1"/>
            </p:cNvSpPr>
            <p:nvPr/>
          </p:nvSpPr>
          <p:spPr bwMode="auto">
            <a:xfrm>
              <a:off x="2400" y="446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50"/>
            <p:cNvSpPr>
              <a:spLocks noChangeShapeType="1"/>
            </p:cNvSpPr>
            <p:nvPr/>
          </p:nvSpPr>
          <p:spPr bwMode="auto">
            <a:xfrm>
              <a:off x="144" y="417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51"/>
            <p:cNvSpPr>
              <a:spLocks noChangeShapeType="1"/>
            </p:cNvSpPr>
            <p:nvPr/>
          </p:nvSpPr>
          <p:spPr bwMode="auto">
            <a:xfrm>
              <a:off x="1008" y="417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47508" name="Object 52"/>
          <p:cNvGraphicFramePr>
            <a:graphicFrameLocks noChangeAspect="1"/>
          </p:cNvGraphicFramePr>
          <p:nvPr/>
        </p:nvGraphicFramePr>
        <p:xfrm>
          <a:off x="6858000" y="2590800"/>
          <a:ext cx="16764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545760" imgH="393480" progId="Equation.3">
                  <p:embed/>
                </p:oleObj>
              </mc:Choice>
              <mc:Fallback>
                <p:oleObj name="Equation" r:id="rId7" imgW="54576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90800"/>
                        <a:ext cx="167640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509" name="Object 53"/>
          <p:cNvGraphicFramePr>
            <a:graphicFrameLocks noChangeAspect="1"/>
          </p:cNvGraphicFramePr>
          <p:nvPr/>
        </p:nvGraphicFramePr>
        <p:xfrm>
          <a:off x="6934200" y="4343400"/>
          <a:ext cx="13255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431640" imgH="177480" progId="Equation.3">
                  <p:embed/>
                </p:oleObj>
              </mc:Choice>
              <mc:Fallback>
                <p:oleObj name="Equation" r:id="rId9" imgW="431640" imgH="177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343400"/>
                        <a:ext cx="13255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28600" y="137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 smtClean="0">
                <a:latin typeface="Arial" charset="0"/>
              </a:rPr>
              <a:t>When a 6-ft student casts a 17-ft shadow, a tree casts a shadow that is 102 ft long. Find the height of the tree.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85800" y="1881340"/>
            <a:ext cx="7924800" cy="440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200" b="1" dirty="0">
                <a:latin typeface="Verdana" pitchFamily="34" charset="0"/>
              </a:rPr>
              <a:t>1.</a:t>
            </a:r>
            <a:r>
              <a:rPr lang="en-US" sz="2200" dirty="0">
                <a:latin typeface="Verdana" pitchFamily="34" charset="0"/>
              </a:rPr>
              <a:t> Use the similar triangles to find the height of the </a:t>
            </a:r>
            <a:r>
              <a:rPr lang="en-US" sz="2200" dirty="0" smtClean="0">
                <a:latin typeface="Verdana" pitchFamily="34" charset="0"/>
              </a:rPr>
              <a:t>telephone pole.</a:t>
            </a:r>
            <a:endParaRPr lang="en-US" sz="2200" dirty="0">
              <a:latin typeface="Verdana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ct val="50000"/>
              </a:spcBef>
            </a:pPr>
            <a:endParaRPr lang="en-US" sz="2200" b="1" dirty="0">
              <a:latin typeface="Verdana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ct val="50000"/>
              </a:spcBef>
            </a:pPr>
            <a:endParaRPr lang="en-US" sz="2200" b="1" dirty="0">
              <a:latin typeface="Verdana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ct val="50000"/>
              </a:spcBef>
            </a:pPr>
            <a:endParaRPr lang="en-US" sz="2200" b="1" dirty="0">
              <a:latin typeface="Verdana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ct val="50000"/>
              </a:spcBef>
            </a:pPr>
            <a:r>
              <a:rPr lang="en-US" sz="2200" b="1" dirty="0">
                <a:latin typeface="Verdana" pitchFamily="34" charset="0"/>
              </a:rPr>
              <a:t>2.</a:t>
            </a:r>
            <a:r>
              <a:rPr lang="en-US" sz="2200" dirty="0">
                <a:latin typeface="Verdana" pitchFamily="34" charset="0"/>
              </a:rPr>
              <a:t> On a sunny afternoon, a goalpost casts a 75 ft shadow. A 6.5 ft football player next to the goal post has a shadow 19.5 ft long. How tall is the goalpost</a:t>
            </a:r>
            <a:r>
              <a:rPr lang="en-US" sz="2200" dirty="0" smtClean="0">
                <a:latin typeface="Verdana" pitchFamily="34" charset="0"/>
              </a:rPr>
              <a:t>?</a:t>
            </a:r>
            <a:endParaRPr lang="en-US" sz="2200" dirty="0">
              <a:latin typeface="Verdana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429000" y="5943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Verdana" pitchFamily="34" charset="0"/>
              </a:rPr>
              <a:t>25 feet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19800" y="3810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Verdana" pitchFamily="34" charset="0"/>
              </a:rPr>
              <a:t>20 feet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0" y="3124200"/>
            <a:ext cx="885825" cy="1230313"/>
            <a:chOff x="2256" y="1920"/>
            <a:chExt cx="558" cy="77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1920"/>
              <a:ext cx="336" cy="576"/>
              <a:chOff x="2352" y="1440"/>
              <a:chExt cx="816" cy="1056"/>
            </a:xfrm>
          </p:grpSpPr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0" cy="1056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2352" y="1440"/>
                <a:ext cx="816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2352" y="249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9" name="Text Box 11"/>
            <p:cNvSpPr txBox="1">
              <a:spLocks noChangeArrowheads="1"/>
            </p:cNvSpPr>
            <p:nvPr/>
          </p:nvSpPr>
          <p:spPr bwMode="auto">
            <a:xfrm>
              <a:off x="2256" y="2016"/>
              <a:ext cx="2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8 ft</a:t>
              </a:r>
            </a:p>
          </p:txBody>
        </p:sp>
        <p:sp>
          <p:nvSpPr>
            <p:cNvPr id="9240" name="Text Box 12"/>
            <p:cNvSpPr txBox="1">
              <a:spLocks noChangeArrowheads="1"/>
            </p:cNvSpPr>
            <p:nvPr/>
          </p:nvSpPr>
          <p:spPr bwMode="auto">
            <a:xfrm>
              <a:off x="2436" y="2464"/>
              <a:ext cx="3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6 ft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962400" y="2438400"/>
            <a:ext cx="1828800" cy="1982788"/>
            <a:chOff x="960" y="1440"/>
            <a:chExt cx="1152" cy="1249"/>
          </a:xfrm>
        </p:grpSpPr>
        <p:sp>
          <p:nvSpPr>
            <p:cNvPr id="9224" name="Text Box 14"/>
            <p:cNvSpPr txBox="1">
              <a:spLocks noChangeArrowheads="1"/>
            </p:cNvSpPr>
            <p:nvPr/>
          </p:nvSpPr>
          <p:spPr bwMode="auto">
            <a:xfrm>
              <a:off x="960" y="182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i="1">
                  <a:latin typeface="Verdana" pitchFamily="34" charset="0"/>
                </a:rPr>
                <a:t>x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152" y="1440"/>
              <a:ext cx="960" cy="1249"/>
              <a:chOff x="1152" y="1440"/>
              <a:chExt cx="960" cy="1249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152" y="1440"/>
                <a:ext cx="960" cy="1056"/>
                <a:chOff x="1152" y="1200"/>
                <a:chExt cx="960" cy="1056"/>
              </a:xfrm>
            </p:grpSpPr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1152" y="1200"/>
                  <a:ext cx="288" cy="1056"/>
                  <a:chOff x="1152" y="1200"/>
                  <a:chExt cx="288" cy="1056"/>
                </a:xfrm>
              </p:grpSpPr>
              <p:sp>
                <p:nvSpPr>
                  <p:cNvPr id="923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1200"/>
                    <a:ext cx="0" cy="1056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296"/>
                    <a:ext cx="288" cy="0"/>
                  </a:xfrm>
                  <a:prstGeom prst="line">
                    <a:avLst/>
                  </a:prstGeom>
                  <a:noFill/>
                  <a:ln w="349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392"/>
                    <a:ext cx="288" cy="0"/>
                  </a:xfrm>
                  <a:prstGeom prst="line">
                    <a:avLst/>
                  </a:prstGeom>
                  <a:noFill/>
                  <a:ln w="349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29" name="Line 21"/>
                <p:cNvSpPr>
                  <a:spLocks noChangeShapeType="1"/>
                </p:cNvSpPr>
                <p:nvPr/>
              </p:nvSpPr>
              <p:spPr bwMode="auto">
                <a:xfrm>
                  <a:off x="1440" y="1296"/>
                  <a:ext cx="0" cy="4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22"/>
                <p:cNvSpPr>
                  <a:spLocks noChangeShapeType="1"/>
                </p:cNvSpPr>
                <p:nvPr/>
              </p:nvSpPr>
              <p:spPr bwMode="auto">
                <a:xfrm>
                  <a:off x="1440" y="1392"/>
                  <a:ext cx="0" cy="4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1" name="Line 23"/>
                <p:cNvSpPr>
                  <a:spLocks noChangeShapeType="1"/>
                </p:cNvSpPr>
                <p:nvPr/>
              </p:nvSpPr>
              <p:spPr bwMode="auto">
                <a:xfrm>
                  <a:off x="1152" y="1296"/>
                  <a:ext cx="0" cy="4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24"/>
                <p:cNvSpPr>
                  <a:spLocks noChangeShapeType="1"/>
                </p:cNvSpPr>
                <p:nvPr/>
              </p:nvSpPr>
              <p:spPr bwMode="auto">
                <a:xfrm>
                  <a:off x="1152" y="1392"/>
                  <a:ext cx="0" cy="4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1200"/>
                  <a:ext cx="816" cy="10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26"/>
                <p:cNvSpPr>
                  <a:spLocks noChangeShapeType="1"/>
                </p:cNvSpPr>
                <p:nvPr/>
              </p:nvSpPr>
              <p:spPr bwMode="auto">
                <a:xfrm>
                  <a:off x="1296" y="2256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7" name="Text Box 27"/>
              <p:cNvSpPr txBox="1">
                <a:spLocks noChangeArrowheads="1"/>
              </p:cNvSpPr>
              <p:nvPr/>
            </p:nvSpPr>
            <p:spPr bwMode="auto">
              <a:xfrm>
                <a:off x="1434" y="2458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Verdana" pitchFamily="34" charset="0"/>
                  </a:rPr>
                  <a:t>15 ft</a:t>
                </a:r>
              </a:p>
            </p:txBody>
          </p:sp>
        </p:grpSp>
      </p:grp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Proportions are used to create </a:t>
            </a:r>
            <a:r>
              <a:rPr lang="en-US" sz="2800" i="1" dirty="0" smtClean="0"/>
              <a:t>scale</a:t>
            </a:r>
            <a:r>
              <a:rPr lang="en-US" sz="2800" dirty="0" smtClean="0"/>
              <a:t> </a:t>
            </a:r>
            <a:r>
              <a:rPr lang="en-US" sz="2800" i="1" dirty="0" smtClean="0"/>
              <a:t>drawings</a:t>
            </a:r>
            <a:r>
              <a:rPr lang="en-US" sz="2800" dirty="0" smtClean="0"/>
              <a:t> and </a:t>
            </a:r>
            <a:r>
              <a:rPr lang="en-US" sz="2800" i="1" dirty="0" smtClean="0"/>
              <a:t>scale models.</a:t>
            </a:r>
            <a:r>
              <a:rPr lang="en-US" sz="2800" dirty="0" smtClean="0"/>
              <a:t> 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Scale </a:t>
            </a:r>
            <a:r>
              <a:rPr lang="en-US" sz="2800" dirty="0" smtClean="0"/>
              <a:t>- a ratio between two sets of measurements, such as 1 in.:5 mi. 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Scale Drawing </a:t>
            </a:r>
            <a:r>
              <a:rPr lang="en-US" sz="2800" i="1" dirty="0" smtClean="0"/>
              <a:t>or</a:t>
            </a:r>
            <a:r>
              <a:rPr lang="en-US" sz="2800" i="1" dirty="0" smtClean="0">
                <a:solidFill>
                  <a:srgbClr val="FF0000"/>
                </a:solidFill>
              </a:rPr>
              <a:t> Scale Model </a:t>
            </a:r>
            <a:r>
              <a:rPr lang="en-US" sz="2800" dirty="0" smtClean="0"/>
              <a:t>- uses a scale to represent an object as smaller or larger than the actual object. </a:t>
            </a:r>
          </a:p>
          <a:p>
            <a:pPr lvl="1"/>
            <a:r>
              <a:rPr lang="en-US" sz="2400" dirty="0" smtClean="0"/>
              <a:t>A map is an example of a scale drawing.</a:t>
            </a:r>
            <a:endParaRPr lang="en-US" sz="2400" b="1" u="sng" dirty="0" smtClean="0"/>
          </a:p>
          <a:p>
            <a:pPr lvl="1"/>
            <a:endParaRPr lang="en-US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937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735013" y="1233488"/>
            <a:ext cx="619918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 contractor has a blueprint for a house drawn to the scale 1 in.:3 ft.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7612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wall on the blueprint is 6.5 inches long. How long is the actual wall?  </a:t>
            </a:r>
          </a:p>
        </p:txBody>
      </p:sp>
      <p:pic>
        <p:nvPicPr>
          <p:cNvPr id="183304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938" y="3951288"/>
            <a:ext cx="1571625" cy="800100"/>
          </a:xfrm>
          <a:prstGeom prst="rect">
            <a:avLst/>
          </a:prstGeom>
          <a:noFill/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50938" y="3000375"/>
            <a:ext cx="2790825" cy="742950"/>
            <a:chOff x="725" y="2026"/>
            <a:chExt cx="1758" cy="468"/>
          </a:xfrm>
        </p:grpSpPr>
        <p:pic>
          <p:nvPicPr>
            <p:cNvPr id="183305" name="Picture 9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5" y="2026"/>
              <a:ext cx="1758" cy="468"/>
            </a:xfrm>
            <a:prstGeom prst="rect">
              <a:avLst/>
            </a:prstGeom>
            <a:noFill/>
          </p:spPr>
        </p:pic>
        <p:sp>
          <p:nvSpPr>
            <p:cNvPr id="183306" name="Line 10"/>
            <p:cNvSpPr>
              <a:spLocks noChangeShapeType="1"/>
            </p:cNvSpPr>
            <p:nvPr/>
          </p:nvSpPr>
          <p:spPr bwMode="auto">
            <a:xfrm>
              <a:off x="1723" y="2131"/>
              <a:ext cx="3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3307" name="Line 11"/>
            <p:cNvSpPr>
              <a:spLocks noChangeShapeType="1"/>
            </p:cNvSpPr>
            <p:nvPr/>
          </p:nvSpPr>
          <p:spPr bwMode="auto">
            <a:xfrm>
              <a:off x="1728" y="2403"/>
              <a:ext cx="318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1800225" y="4175125"/>
            <a:ext cx="431800" cy="3603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 flipV="1">
            <a:off x="1800225" y="4167188"/>
            <a:ext cx="323850" cy="3968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1089025" y="4799013"/>
            <a:ext cx="17636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 1= 3(6.5)</a:t>
            </a:r>
            <a:endParaRPr lang="en-US" sz="2400" i="1" dirty="0">
              <a:sym typeface="Wingdings" pitchFamily="2" charset="2"/>
            </a:endParaRPr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1527175" y="5194300"/>
            <a:ext cx="118654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= 19.5</a:t>
            </a:r>
            <a:endParaRPr lang="en-US" sz="2400" i="1" dirty="0"/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1101725" y="5614988"/>
            <a:ext cx="51514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The actual length is 19.5 feet.</a:t>
            </a: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4695825" y="3079750"/>
            <a:ext cx="34147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Write the scale as a fraction.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4718050" y="3916363"/>
            <a:ext cx="311655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Let x be the actual length.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4710113" y="4664075"/>
            <a:ext cx="34018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Use cross products to solve.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838200"/>
          </a:xfrm>
        </p:spPr>
        <p:txBody>
          <a:bodyPr/>
          <a:lstStyle/>
          <a:p>
            <a:r>
              <a:rPr lang="en-US" sz="4000" dirty="0" smtClean="0"/>
              <a:t>Example: Scale Drawing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8" grpId="0" animBg="1"/>
      <p:bldP spid="183309" grpId="0" animBg="1"/>
      <p:bldP spid="183310" grpId="0"/>
      <p:bldP spid="183311" grpId="0"/>
      <p:bldP spid="183312" grpId="0"/>
      <p:bldP spid="183314" grpId="0"/>
      <p:bldP spid="183315" grpId="0"/>
      <p:bldP spid="1833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Similarity?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52488" y="1912938"/>
            <a:ext cx="2636837" cy="1406525"/>
            <a:chOff x="537" y="1205"/>
            <a:chExt cx="1661" cy="886"/>
          </a:xfrm>
        </p:grpSpPr>
        <p:pic>
          <p:nvPicPr>
            <p:cNvPr id="8212" name="Picture 4" descr="similarpicts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7" y="1402"/>
              <a:ext cx="848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3" name="Picture 5" descr="simialrpict1-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4" y="1205"/>
              <a:ext cx="664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31863" y="3865563"/>
            <a:ext cx="2384425" cy="1406525"/>
            <a:chOff x="587" y="2435"/>
            <a:chExt cx="1502" cy="886"/>
          </a:xfrm>
        </p:grpSpPr>
        <p:pic>
          <p:nvPicPr>
            <p:cNvPr id="8210" name="Picture 7" descr="similarpicts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7" y="2730"/>
              <a:ext cx="499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1" name="Picture 8" descr="similarpicts2-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35" y="2435"/>
              <a:ext cx="754" cy="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76800" y="1905000"/>
            <a:ext cx="3505200" cy="1295400"/>
            <a:chOff x="3168" y="1104"/>
            <a:chExt cx="2208" cy="816"/>
          </a:xfrm>
        </p:grpSpPr>
        <p:sp>
          <p:nvSpPr>
            <p:cNvPr id="8208" name="AutoShape 10"/>
            <p:cNvSpPr>
              <a:spLocks noChangeArrowheads="1"/>
            </p:cNvSpPr>
            <p:nvPr/>
          </p:nvSpPr>
          <p:spPr bwMode="auto">
            <a:xfrm>
              <a:off x="3168" y="1104"/>
              <a:ext cx="1248" cy="816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AutoShape 11"/>
            <p:cNvSpPr>
              <a:spLocks noChangeArrowheads="1"/>
            </p:cNvSpPr>
            <p:nvPr/>
          </p:nvSpPr>
          <p:spPr bwMode="auto">
            <a:xfrm>
              <a:off x="4560" y="1296"/>
              <a:ext cx="816" cy="576"/>
            </a:xfrm>
            <a:prstGeom prst="rtTriangle">
              <a:avLst/>
            </a:prstGeom>
            <a:solidFill>
              <a:srgbClr val="44398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4038600"/>
            <a:ext cx="3048000" cy="1219200"/>
            <a:chOff x="3360" y="2544"/>
            <a:chExt cx="1920" cy="768"/>
          </a:xfrm>
        </p:grpSpPr>
        <p:sp>
          <p:nvSpPr>
            <p:cNvPr id="8206" name="AutoShape 13"/>
            <p:cNvSpPr>
              <a:spLocks noChangeArrowheads="1"/>
            </p:cNvSpPr>
            <p:nvPr/>
          </p:nvSpPr>
          <p:spPr bwMode="auto">
            <a:xfrm>
              <a:off x="4128" y="2544"/>
              <a:ext cx="1152" cy="768"/>
            </a:xfrm>
            <a:custGeom>
              <a:avLst/>
              <a:gdLst>
                <a:gd name="T0" fmla="*/ 1008 w 21600"/>
                <a:gd name="T1" fmla="*/ 384 h 21600"/>
                <a:gd name="T2" fmla="*/ 576 w 21600"/>
                <a:gd name="T3" fmla="*/ 768 h 21600"/>
                <a:gd name="T4" fmla="*/ 144 w 21600"/>
                <a:gd name="T5" fmla="*/ 384 h 21600"/>
                <a:gd name="T6" fmla="*/ 57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utoShape 14"/>
            <p:cNvSpPr>
              <a:spLocks noChangeArrowheads="1"/>
            </p:cNvSpPr>
            <p:nvPr/>
          </p:nvSpPr>
          <p:spPr bwMode="auto">
            <a:xfrm>
              <a:off x="3360" y="2640"/>
              <a:ext cx="768" cy="57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600200" y="32004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PMingLiU" pitchFamily="18" charset="-120"/>
              </a:rPr>
              <a:t>Not Similar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828800" y="52578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PMingLiU" pitchFamily="18" charset="-120"/>
              </a:rPr>
              <a:t>Similar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248400" y="32766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PMingLiU" pitchFamily="18" charset="-120"/>
              </a:rPr>
              <a:t>Similar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019800" y="54864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ea typeface="PMingLiU" pitchFamily="18" charset="-120"/>
              </a:rPr>
              <a:t>Not Similar</a:t>
            </a: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343400" y="1524000"/>
            <a:ext cx="4191000" cy="2286000"/>
            <a:chOff x="2736" y="960"/>
            <a:chExt cx="2640" cy="1440"/>
          </a:xfrm>
        </p:grpSpPr>
        <p:sp>
          <p:nvSpPr>
            <p:cNvPr id="8204" name="Rectangle 20"/>
            <p:cNvSpPr>
              <a:spLocks noChangeArrowheads="1"/>
            </p:cNvSpPr>
            <p:nvPr/>
          </p:nvSpPr>
          <p:spPr bwMode="auto">
            <a:xfrm>
              <a:off x="2736" y="960"/>
              <a:ext cx="2640" cy="144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ea typeface="PMingLiU" pitchFamily="18" charset="-120"/>
              </a:endParaRPr>
            </a:p>
          </p:txBody>
        </p:sp>
        <p:sp>
          <p:nvSpPr>
            <p:cNvPr id="8205" name="Text Box 21"/>
            <p:cNvSpPr txBox="1">
              <a:spLocks noChangeArrowheads="1"/>
            </p:cNvSpPr>
            <p:nvPr/>
          </p:nvSpPr>
          <p:spPr bwMode="auto">
            <a:xfrm>
              <a:off x="3398" y="1031"/>
              <a:ext cx="1076" cy="23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ea typeface="PMingLiU" pitchFamily="18" charset="-120"/>
                </a:rPr>
                <a:t>Similar Triangles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1" grpId="0"/>
      <p:bldP spid="39952" grpId="0"/>
      <p:bldP spid="39953" grpId="0"/>
      <p:bldP spid="399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50938" y="3105150"/>
            <a:ext cx="2790825" cy="742950"/>
            <a:chOff x="725" y="2026"/>
            <a:chExt cx="1758" cy="468"/>
          </a:xfrm>
        </p:grpSpPr>
        <p:pic>
          <p:nvPicPr>
            <p:cNvPr id="184328" name="Picture 8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5" y="2026"/>
              <a:ext cx="1758" cy="468"/>
            </a:xfrm>
            <a:prstGeom prst="rect">
              <a:avLst/>
            </a:prstGeom>
            <a:noFill/>
          </p:spPr>
        </p:pic>
        <p:sp>
          <p:nvSpPr>
            <p:cNvPr id="184329" name="Line 9"/>
            <p:cNvSpPr>
              <a:spLocks noChangeShapeType="1"/>
            </p:cNvSpPr>
            <p:nvPr/>
          </p:nvSpPr>
          <p:spPr bwMode="auto">
            <a:xfrm>
              <a:off x="1723" y="2131"/>
              <a:ext cx="31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>
              <a:off x="1728" y="2403"/>
              <a:ext cx="318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4695825" y="3184525"/>
            <a:ext cx="34147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Write the scale as a fraction.</a:t>
            </a:r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4718050" y="3897313"/>
            <a:ext cx="341632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Let x be the blueprint length.</a:t>
            </a:r>
          </a:p>
        </p:txBody>
      </p:sp>
      <p:pic>
        <p:nvPicPr>
          <p:cNvPr id="184337" name="Picture 1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8875" y="3914775"/>
            <a:ext cx="1152525" cy="800100"/>
          </a:xfrm>
          <a:prstGeom prst="rect">
            <a:avLst/>
          </a:prstGeom>
          <a:noFill/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482725" y="4129088"/>
            <a:ext cx="431800" cy="396875"/>
            <a:chOff x="1134" y="2761"/>
            <a:chExt cx="272" cy="250"/>
          </a:xfrm>
        </p:grpSpPr>
        <p:sp>
          <p:nvSpPr>
            <p:cNvPr id="184340" name="Line 20"/>
            <p:cNvSpPr>
              <a:spLocks noChangeShapeType="1"/>
            </p:cNvSpPr>
            <p:nvPr/>
          </p:nvSpPr>
          <p:spPr bwMode="auto">
            <a:xfrm>
              <a:off x="1134" y="2766"/>
              <a:ext cx="272" cy="22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341" name="Line 21"/>
            <p:cNvSpPr>
              <a:spLocks noChangeShapeType="1"/>
            </p:cNvSpPr>
            <p:nvPr/>
          </p:nvSpPr>
          <p:spPr bwMode="auto">
            <a:xfrm flipV="1">
              <a:off x="1134" y="2761"/>
              <a:ext cx="204" cy="2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342" name="Text Box 22"/>
          <p:cNvSpPr txBox="1">
            <a:spLocks noChangeArrowheads="1"/>
          </p:cNvSpPr>
          <p:nvPr/>
        </p:nvSpPr>
        <p:spPr bwMode="auto">
          <a:xfrm>
            <a:off x="1089025" y="4716463"/>
            <a:ext cx="17636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 3 = 1(12)</a:t>
            </a:r>
            <a:endParaRPr lang="en-US" sz="2400" i="1" dirty="0">
              <a:sym typeface="Wingdings" pitchFamily="2" charset="2"/>
            </a:endParaRPr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1655763" y="5157788"/>
            <a:ext cx="8018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= 4</a:t>
            </a:r>
            <a:endParaRPr lang="en-US" sz="2400" i="1" dirty="0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827088" y="5553075"/>
            <a:ext cx="59912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The blueprint length is 4 inches.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4710113" y="4581525"/>
            <a:ext cx="34018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Use cross products to solve.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35013" y="1449388"/>
            <a:ext cx="627538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 contractor has a blueprint for a house drawn to the scale 1 in.:3 ft.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55650" y="2276475"/>
            <a:ext cx="776128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wall in the house is 12 feet long. How long is the wall on the blueprint?  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838200"/>
          </a:xfrm>
        </p:spPr>
        <p:txBody>
          <a:bodyPr/>
          <a:lstStyle/>
          <a:p>
            <a:r>
              <a:rPr lang="en-US" sz="4000" dirty="0" smtClean="0"/>
              <a:t>Example: Scale Drawing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/>
      <p:bldP spid="184335" grpId="0"/>
      <p:bldP spid="184342" grpId="0"/>
      <p:bldP spid="184343" grpId="0"/>
      <p:bldP spid="184344" grpId="0"/>
      <p:bldP spid="1843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6" y="2328864"/>
            <a:ext cx="7888288" cy="1874839"/>
            <a:chOff x="215" y="1467"/>
            <a:chExt cx="4969" cy="1181"/>
          </a:xfrm>
        </p:grpSpPr>
        <p:sp>
          <p:nvSpPr>
            <p:cNvPr id="185349" name="Text Box 5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872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sz="2800" dirty="0"/>
                <a:t>A scale written without units, such as 32:1, means that 32 units of any measure corresponds to 1 unit of that same measure. </a:t>
              </a:r>
            </a:p>
          </p:txBody>
        </p:sp>
        <p:sp>
          <p:nvSpPr>
            <p:cNvPr id="185350" name="Text Box 6"/>
            <p:cNvSpPr txBox="1">
              <a:spLocks noChangeArrowheads="1"/>
            </p:cNvSpPr>
            <p:nvPr/>
          </p:nvSpPr>
          <p:spPr bwMode="auto">
            <a:xfrm>
              <a:off x="254" y="1467"/>
              <a:ext cx="1506" cy="33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2800" b="1" dirty="0">
                  <a:solidFill>
                    <a:schemeClr val="bg1"/>
                  </a:solidFill>
                </a:rPr>
                <a:t>Reading Math</a:t>
              </a:r>
              <a:endParaRPr lang="en-US" altLang="en-US" sz="2800" b="1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11189" y="1125538"/>
            <a:ext cx="61706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The actual distance between North Chicago and Waukegan is 4 mi. What is the distance between these two locations on the map?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3200400" y="4419600"/>
            <a:ext cx="110959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18</a:t>
            </a:r>
            <a:r>
              <a:rPr lang="en-US" sz="2400" i="1" dirty="0"/>
              <a:t>x</a:t>
            </a:r>
            <a:r>
              <a:rPr lang="en-US" sz="2400" dirty="0"/>
              <a:t> = 4</a:t>
            </a:r>
          </a:p>
        </p:txBody>
      </p:sp>
      <p:pic>
        <p:nvPicPr>
          <p:cNvPr id="186384" name="Picture 1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675063"/>
            <a:ext cx="1047750" cy="742950"/>
          </a:xfrm>
          <a:prstGeom prst="rect">
            <a:avLst/>
          </a:prstGeom>
          <a:noFill/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473450" y="3900488"/>
            <a:ext cx="431800" cy="396875"/>
            <a:chOff x="1134" y="2761"/>
            <a:chExt cx="272" cy="250"/>
          </a:xfrm>
        </p:grpSpPr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>
              <a:off x="1134" y="2766"/>
              <a:ext cx="272" cy="22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 flipV="1">
              <a:off x="1134" y="2761"/>
              <a:ext cx="204" cy="2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3352800" y="4953000"/>
            <a:ext cx="10278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≈ 0.2</a:t>
            </a:r>
            <a:endParaRPr lang="en-US" sz="2400" i="1" dirty="0"/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2339975" y="5481638"/>
            <a:ext cx="590097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The distance on the map is about 0.2 in.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5114925" y="2889250"/>
            <a:ext cx="27336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Write the scale as a fraction.</a:t>
            </a:r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5111750" y="3824288"/>
            <a:ext cx="318709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Let x be the map distance.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5130800" y="4400550"/>
            <a:ext cx="332898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Use cross products to solve.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862263" y="2882900"/>
            <a:ext cx="2105025" cy="742950"/>
            <a:chOff x="783" y="1820"/>
            <a:chExt cx="1326" cy="468"/>
          </a:xfrm>
        </p:grpSpPr>
        <p:pic>
          <p:nvPicPr>
            <p:cNvPr id="186400" name="Picture 3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" y="1820"/>
              <a:ext cx="1326" cy="468"/>
            </a:xfrm>
            <a:prstGeom prst="rect">
              <a:avLst/>
            </a:prstGeom>
            <a:noFill/>
          </p:spPr>
        </p:pic>
        <p:sp>
          <p:nvSpPr>
            <p:cNvPr id="186401" name="Line 33"/>
            <p:cNvSpPr>
              <a:spLocks noChangeShapeType="1"/>
            </p:cNvSpPr>
            <p:nvPr/>
          </p:nvSpPr>
          <p:spPr bwMode="auto">
            <a:xfrm>
              <a:off x="1474" y="1956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6402" name="Line 34"/>
            <p:cNvSpPr>
              <a:spLocks noChangeShapeType="1"/>
            </p:cNvSpPr>
            <p:nvPr/>
          </p:nvSpPr>
          <p:spPr bwMode="auto">
            <a:xfrm>
              <a:off x="1451" y="2205"/>
              <a:ext cx="317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86404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276475"/>
            <a:ext cx="2528888" cy="3205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3" grpId="0"/>
      <p:bldP spid="186389" grpId="0"/>
      <p:bldP spid="186390" grpId="0"/>
      <p:bldP spid="186392" grpId="0"/>
      <p:bldP spid="186393" grpId="0"/>
      <p:bldP spid="18639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431800" y="1449388"/>
            <a:ext cx="65786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 scale model of a human heart is 16 ft long. The scale is 32:1 How many inches long is the actual heart that the model represents?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84288" y="3009900"/>
            <a:ext cx="2171700" cy="742950"/>
            <a:chOff x="809" y="1842"/>
            <a:chExt cx="1368" cy="468"/>
          </a:xfrm>
        </p:grpSpPr>
        <p:pic>
          <p:nvPicPr>
            <p:cNvPr id="187399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9" y="1842"/>
              <a:ext cx="1368" cy="468"/>
            </a:xfrm>
            <a:prstGeom prst="rect">
              <a:avLst/>
            </a:prstGeom>
            <a:noFill/>
          </p:spPr>
        </p:pic>
        <p:sp>
          <p:nvSpPr>
            <p:cNvPr id="187400" name="Line 8"/>
            <p:cNvSpPr>
              <a:spLocks noChangeShapeType="1"/>
            </p:cNvSpPr>
            <p:nvPr/>
          </p:nvSpPr>
          <p:spPr bwMode="auto">
            <a:xfrm>
              <a:off x="1519" y="1956"/>
              <a:ext cx="3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1533" y="2228"/>
              <a:ext cx="317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87402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5325" y="3789363"/>
            <a:ext cx="1238250" cy="733425"/>
          </a:xfrm>
          <a:prstGeom prst="rect">
            <a:avLst/>
          </a:prstGeom>
          <a:noFill/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397125" y="4003675"/>
            <a:ext cx="431800" cy="396875"/>
            <a:chOff x="1134" y="2761"/>
            <a:chExt cx="272" cy="250"/>
          </a:xfrm>
        </p:grpSpPr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>
              <a:off x="1134" y="2766"/>
              <a:ext cx="272" cy="22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7405" name="Line 13"/>
            <p:cNvSpPr>
              <a:spLocks noChangeShapeType="1"/>
            </p:cNvSpPr>
            <p:nvPr/>
          </p:nvSpPr>
          <p:spPr bwMode="auto">
            <a:xfrm flipV="1">
              <a:off x="1134" y="2761"/>
              <a:ext cx="204" cy="2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1905000" y="4495800"/>
            <a:ext cx="12634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32</a:t>
            </a:r>
            <a:r>
              <a:rPr lang="en-US" sz="2400" i="1" dirty="0"/>
              <a:t>x</a:t>
            </a:r>
            <a:r>
              <a:rPr lang="en-US" sz="2400" dirty="0"/>
              <a:t> = 16</a:t>
            </a:r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2209800" y="4953000"/>
            <a:ext cx="103265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  <a:r>
              <a:rPr lang="en-US" sz="2400" dirty="0"/>
              <a:t> = 0.5</a:t>
            </a:r>
            <a:endParaRPr lang="en-US" sz="2400" i="1" dirty="0"/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863600" y="5553075"/>
            <a:ext cx="4947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actual heart is 0.5 feet or 6 inches.</a:t>
            </a: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4695825" y="3176588"/>
            <a:ext cx="34147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Write the scale as a fraction.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4718050" y="3860800"/>
            <a:ext cx="337303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Let x be the actual distance.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4710113" y="4400550"/>
            <a:ext cx="34018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Use cross products to solve.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6" grpId="0"/>
      <p:bldP spid="187407" grpId="0"/>
      <p:bldP spid="187408" grpId="0"/>
      <p:bldP spid="187409" grpId="0"/>
      <p:bldP spid="187410" grpId="0"/>
      <p:bldP spid="18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Similar Figures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9530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Figures that have the same shape but not necessarily the same size are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figures</a:t>
            </a:r>
            <a:r>
              <a:rPr lang="en-US" dirty="0" smtClean="0"/>
              <a:t>.  But what does “same shape mean”?  Are the two heads similar?</a:t>
            </a:r>
          </a:p>
        </p:txBody>
      </p:sp>
      <p:pic>
        <p:nvPicPr>
          <p:cNvPr id="6148" name="Picture 4" descr="my_aching_hea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05200"/>
            <a:ext cx="12954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19800" y="3733800"/>
            <a:ext cx="2514600" cy="2514600"/>
            <a:chOff x="3744" y="1824"/>
            <a:chExt cx="1584" cy="1584"/>
          </a:xfrm>
        </p:grpSpPr>
        <p:sp>
          <p:nvSpPr>
            <p:cNvPr id="7174" name="AutoShape 7"/>
            <p:cNvSpPr>
              <a:spLocks noChangeArrowheads="1"/>
            </p:cNvSpPr>
            <p:nvPr/>
          </p:nvSpPr>
          <p:spPr bwMode="auto">
            <a:xfrm>
              <a:off x="3744" y="1824"/>
              <a:ext cx="1584" cy="1584"/>
            </a:xfrm>
            <a:custGeom>
              <a:avLst/>
              <a:gdLst>
                <a:gd name="T0" fmla="*/ 58 w 21600"/>
                <a:gd name="T1" fmla="*/ 0 h 21600"/>
                <a:gd name="T2" fmla="*/ 17 w 21600"/>
                <a:gd name="T3" fmla="*/ 17 h 21600"/>
                <a:gd name="T4" fmla="*/ 0 w 21600"/>
                <a:gd name="T5" fmla="*/ 58 h 21600"/>
                <a:gd name="T6" fmla="*/ 17 w 21600"/>
                <a:gd name="T7" fmla="*/ 99 h 21600"/>
                <a:gd name="T8" fmla="*/ 58 w 21600"/>
                <a:gd name="T9" fmla="*/ 116 h 21600"/>
                <a:gd name="T10" fmla="*/ 99 w 21600"/>
                <a:gd name="T11" fmla="*/ 99 h 21600"/>
                <a:gd name="T12" fmla="*/ 116 w 21600"/>
                <a:gd name="T13" fmla="*/ 58 h 21600"/>
                <a:gd name="T14" fmla="*/ 99 w 21600"/>
                <a:gd name="T15" fmla="*/ 1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4 w 21600"/>
                <a:gd name="T25" fmla="*/ 3164 h 21600"/>
                <a:gd name="T26" fmla="*/ 18436 w 21600"/>
                <a:gd name="T27" fmla="*/ 1843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8"/>
            <p:cNvSpPr txBox="1">
              <a:spLocks noChangeArrowheads="1"/>
            </p:cNvSpPr>
            <p:nvPr/>
          </p:nvSpPr>
          <p:spPr bwMode="auto">
            <a:xfrm rot="2666849">
              <a:off x="3967" y="2483"/>
              <a:ext cx="12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Arial" charset="0"/>
                </a:rPr>
                <a:t>NOT Similar</a:t>
              </a:r>
            </a:p>
          </p:txBody>
        </p:sp>
      </p:grpSp>
      <p:pic>
        <p:nvPicPr>
          <p:cNvPr id="8" name="Picture 4" descr="my_aching_hea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Similar Figures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05800" cy="4038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Similar figures can be thought of as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enlargements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reductions</a:t>
            </a:r>
            <a:r>
              <a:rPr lang="en-US" dirty="0" smtClean="0"/>
              <a:t> with no irregular distortions.</a:t>
            </a:r>
          </a:p>
          <a:p>
            <a:pPr lvl="1">
              <a:defRPr/>
            </a:pPr>
            <a:r>
              <a:rPr lang="en-US" dirty="0" smtClean="0"/>
              <a:t>So two figures are similar if one can be enlarged or reduced so that it is congruent (means the figures have the same dimensions and shape, symbol </a:t>
            </a:r>
            <a:r>
              <a:rPr lang="en-US" dirty="0" smtClean="0">
                <a:latin typeface="Cambria Math"/>
                <a:ea typeface="Cambria Math"/>
              </a:rPr>
              <a:t>≅</a:t>
            </a:r>
            <a:r>
              <a:rPr lang="en-US" dirty="0" smtClean="0"/>
              <a:t>) to the original.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Similar Triangles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When triangles have the same shape but may be different in size, they are called </a:t>
            </a:r>
            <a:r>
              <a:rPr lang="en-US" b="1" i="1" u="sng" dirty="0" smtClean="0">
                <a:solidFill>
                  <a:srgbClr val="FF0000"/>
                </a:solidFill>
              </a:rPr>
              <a:t>similar triangles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We express similarity using the symbol, </a:t>
            </a:r>
            <a:r>
              <a:rPr lang="en-US" sz="4000" b="1" dirty="0" smtClean="0">
                <a:solidFill>
                  <a:srgbClr val="FF0000"/>
                </a:solidFill>
              </a:rPr>
              <a:t>~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   	</a:t>
            </a:r>
            <a:r>
              <a:rPr lang="en-US" b="1" dirty="0" smtClean="0"/>
              <a:t>	     (i.e. </a:t>
            </a:r>
            <a:r>
              <a:rPr lang="el-GR" b="1" dirty="0" smtClean="0"/>
              <a:t>Δ</a:t>
            </a:r>
            <a:r>
              <a:rPr lang="en-US" b="1" i="1" dirty="0" smtClean="0"/>
              <a:t>ABC</a:t>
            </a:r>
            <a:r>
              <a:rPr lang="en-US" b="1" dirty="0" smtClean="0"/>
              <a:t> ~ </a:t>
            </a:r>
            <a:r>
              <a:rPr lang="el-GR" b="1" dirty="0" smtClean="0"/>
              <a:t>Δ</a:t>
            </a:r>
            <a:r>
              <a:rPr lang="en-US" b="1" i="1" dirty="0" smtClean="0"/>
              <a:t>PRS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6" name="Rectangle 20"/>
          <p:cNvSpPr>
            <a:spLocks noChangeArrowheads="1"/>
          </p:cNvSpPr>
          <p:nvPr/>
        </p:nvSpPr>
        <p:spPr bwMode="auto">
          <a:xfrm>
            <a:off x="457200" y="22098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Figures that are </a:t>
            </a:r>
            <a:r>
              <a:rPr lang="en-US" sz="2800" b="1" u="sng" dirty="0">
                <a:solidFill>
                  <a:schemeClr val="bg1"/>
                </a:solidFill>
              </a:rPr>
              <a:t>similar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(~) have the same shape but not necessarily the same size.</a:t>
            </a:r>
          </a:p>
        </p:txBody>
      </p:sp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2895600"/>
            <a:ext cx="4210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95600"/>
            <a:ext cx="441609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Similar Triangles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786447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Similar</a:t>
            </a:r>
            <a:r>
              <a:rPr lang="en-US" sz="2800" u="sng" dirty="0"/>
              <a:t> </a:t>
            </a:r>
            <a:r>
              <a:rPr lang="en-US" sz="2800" b="0" dirty="0"/>
              <a:t>figures have exactly the same shape but not necessarily the same size.</a:t>
            </a:r>
            <a:endParaRPr lang="en-US" sz="2800" u="sng" dirty="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801687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Corresponding sides</a:t>
            </a:r>
            <a:r>
              <a:rPr lang="en-US" sz="2800" b="0" i="1" dirty="0">
                <a:solidFill>
                  <a:srgbClr val="FF0000"/>
                </a:solidFill>
              </a:rPr>
              <a:t> </a:t>
            </a:r>
            <a:r>
              <a:rPr lang="en-US" sz="2800" b="0" dirty="0"/>
              <a:t>of two figures are in the same relative position, and </a:t>
            </a:r>
            <a:r>
              <a:rPr lang="en-US" sz="2800" i="1" dirty="0">
                <a:solidFill>
                  <a:srgbClr val="FF0000"/>
                </a:solidFill>
              </a:rPr>
              <a:t>corresponding angles</a:t>
            </a:r>
            <a:r>
              <a:rPr lang="en-US" sz="2800" b="0" i="1" dirty="0">
                <a:solidFill>
                  <a:srgbClr val="FF0000"/>
                </a:solidFill>
              </a:rPr>
              <a:t> </a:t>
            </a:r>
            <a:r>
              <a:rPr lang="en-US" sz="2800" b="0" dirty="0"/>
              <a:t>are in the same relative position. Two figures are similar if and only if the lengths of corresponding sides are proportional and all pairs of corresponding angles have equal measures.</a:t>
            </a:r>
            <a:endParaRPr lang="en-US" sz="2800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87" name="Text Box 31"/>
          <p:cNvSpPr txBox="1">
            <a:spLocks noChangeArrowheads="1"/>
          </p:cNvSpPr>
          <p:nvPr/>
        </p:nvSpPr>
        <p:spPr bwMode="auto">
          <a:xfrm>
            <a:off x="533400" y="3962400"/>
            <a:ext cx="8169275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/>
              <a:t>When stating that two figures are similar, use the symbol ~. For the triangles above, you can write </a:t>
            </a:r>
            <a:r>
              <a:rPr lang="en-US" sz="2400" b="0" dirty="0">
                <a:solidFill>
                  <a:srgbClr val="000000"/>
                </a:solidFill>
                <a:sym typeface="Symbol" pitchFamily="18" charset="2"/>
              </a:rPr>
              <a:t>∆</a:t>
            </a:r>
            <a:r>
              <a:rPr lang="en-US" sz="2400" b="0" i="1" dirty="0">
                <a:solidFill>
                  <a:srgbClr val="FF3300"/>
                </a:solidFill>
              </a:rPr>
              <a:t>A</a:t>
            </a:r>
            <a:r>
              <a:rPr lang="en-US" sz="2400" b="0" i="1" dirty="0">
                <a:solidFill>
                  <a:srgbClr val="333399"/>
                </a:solidFill>
              </a:rPr>
              <a:t>B</a:t>
            </a:r>
            <a:r>
              <a:rPr lang="en-US" sz="2400" b="0" i="1" dirty="0">
                <a:solidFill>
                  <a:srgbClr val="008000"/>
                </a:solidFill>
              </a:rPr>
              <a:t>C</a:t>
            </a:r>
            <a:r>
              <a:rPr lang="en-US" sz="2400" b="0" dirty="0">
                <a:solidFill>
                  <a:srgbClr val="333399"/>
                </a:solidFill>
              </a:rPr>
              <a:t> </a:t>
            </a:r>
            <a:r>
              <a:rPr lang="en-US" sz="2400" b="0" dirty="0"/>
              <a:t>~ </a:t>
            </a:r>
            <a:r>
              <a:rPr lang="en-US" sz="2400" b="0" dirty="0">
                <a:solidFill>
                  <a:srgbClr val="000000"/>
                </a:solidFill>
                <a:sym typeface="Symbol" pitchFamily="18" charset="2"/>
              </a:rPr>
              <a:t>∆</a:t>
            </a:r>
            <a:r>
              <a:rPr lang="en-US" sz="2400" b="0" i="1" dirty="0">
                <a:solidFill>
                  <a:srgbClr val="FF3300"/>
                </a:solidFill>
              </a:rPr>
              <a:t>D</a:t>
            </a:r>
            <a:r>
              <a:rPr lang="en-US" sz="2400" b="0" i="1" dirty="0">
                <a:solidFill>
                  <a:srgbClr val="333399"/>
                </a:solidFill>
              </a:rPr>
              <a:t>E</a:t>
            </a:r>
            <a:r>
              <a:rPr lang="en-US" sz="2400" b="0" i="1" dirty="0">
                <a:solidFill>
                  <a:srgbClr val="008000"/>
                </a:solidFill>
              </a:rPr>
              <a:t>F</a:t>
            </a:r>
            <a:r>
              <a:rPr lang="en-US" sz="2400" b="0" i="1" dirty="0"/>
              <a:t>. </a:t>
            </a:r>
            <a:r>
              <a:rPr lang="en-US" sz="2400" b="0" dirty="0"/>
              <a:t>Make sure corresponding vertices are in the same order. It would be incorrect to write </a:t>
            </a:r>
            <a:r>
              <a:rPr lang="en-US" sz="2400" b="0" dirty="0">
                <a:solidFill>
                  <a:srgbClr val="000000"/>
                </a:solidFill>
                <a:sym typeface="Symbol" pitchFamily="18" charset="2"/>
              </a:rPr>
              <a:t>∆</a:t>
            </a:r>
            <a:r>
              <a:rPr lang="en-US" sz="2400" b="0" i="1" dirty="0">
                <a:solidFill>
                  <a:srgbClr val="FF3300"/>
                </a:solidFill>
              </a:rPr>
              <a:t>A</a:t>
            </a:r>
            <a:r>
              <a:rPr lang="en-US" sz="2400" b="0" i="1" dirty="0">
                <a:solidFill>
                  <a:srgbClr val="333399"/>
                </a:solidFill>
              </a:rPr>
              <a:t>B</a:t>
            </a:r>
            <a:r>
              <a:rPr lang="en-US" sz="2400" b="0" i="1" dirty="0">
                <a:solidFill>
                  <a:srgbClr val="008000"/>
                </a:solidFill>
              </a:rPr>
              <a:t>C</a:t>
            </a:r>
            <a:r>
              <a:rPr lang="en-US" sz="2400" b="0" i="1" dirty="0"/>
              <a:t> ~ </a:t>
            </a:r>
            <a:r>
              <a:rPr lang="en-US" sz="2400" b="0" dirty="0">
                <a:solidFill>
                  <a:srgbClr val="000000"/>
                </a:solidFill>
                <a:sym typeface="Symbol" pitchFamily="18" charset="2"/>
              </a:rPr>
              <a:t>∆</a:t>
            </a:r>
            <a:r>
              <a:rPr lang="en-US" sz="2400" b="0" i="1" dirty="0">
                <a:solidFill>
                  <a:srgbClr val="333399"/>
                </a:solidFill>
              </a:rPr>
              <a:t>EF</a:t>
            </a:r>
            <a:r>
              <a:rPr lang="en-US" sz="2400" b="0" i="1" dirty="0">
                <a:solidFill>
                  <a:srgbClr val="008000"/>
                </a:solidFill>
              </a:rPr>
              <a:t>D</a:t>
            </a:r>
            <a:r>
              <a:rPr lang="en-US" sz="2400" b="0" i="1" dirty="0"/>
              <a:t>.</a:t>
            </a:r>
            <a:r>
              <a:rPr lang="en-US" sz="2400" b="0" dirty="0"/>
              <a:t> </a:t>
            </a:r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555625" y="5638800"/>
            <a:ext cx="82073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/>
              <a:t>You can use proportions to find missing lengths in similar figures.</a:t>
            </a:r>
          </a:p>
        </p:txBody>
      </p:sp>
      <p:pic>
        <p:nvPicPr>
          <p:cNvPr id="121891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05000"/>
            <a:ext cx="4533900" cy="200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1892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2943225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1893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2352675" cy="1562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/>
          <a:lstStyle/>
          <a:p>
            <a:r>
              <a:rPr lang="en-US" dirty="0" smtClean="0"/>
              <a:t>Similar Figures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87" grpId="0"/>
      <p:bldP spid="12188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6"/>
  <p:tag name="SLIDEGUID" val="10402C18D5024B34B2D5723FE403CB47"/>
  <p:tag name="VALUES" val="Incorrect¤Incorrect¤Incorrect¤Correct"/>
  <p:tag name="TOTALRESPONSES" val="5"/>
  <p:tag name="SLICED" val="False"/>
  <p:tag name="RESPONSES" val="NA,1,5,2;3;1;3;2;"/>
  <p:tag name="CHARTSTRINGSTD" val="1 2 2 0"/>
  <p:tag name="CHARTSTRINGREV" val="0 2 2 1"/>
  <p:tag name="CHARTSTRINGSTDPER" val="0.2 0.4 0.4 0"/>
  <p:tag name="CHARTSTRINGREVPER" val="0 0.4 0.4 0.2"/>
  <p:tag name="QUESTIONALIAS" val="Example 1"/>
  <p:tag name="ANSWERSALIAS" val="A¤B¤C¤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heme/theme1.xml><?xml version="1.0" encoding="utf-8"?>
<a:theme xmlns:a="http://schemas.openxmlformats.org/drawingml/2006/main" name="Theme150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Theme150</Template>
  <TotalTime>119</TotalTime>
  <Words>1295</Words>
  <Application>Microsoft Office PowerPoint</Application>
  <PresentationFormat>On-screen Show (4:3)</PresentationFormat>
  <Paragraphs>207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Arial</vt:lpstr>
      <vt:lpstr>Arial Rounded MT Bold</vt:lpstr>
      <vt:lpstr>Calibri</vt:lpstr>
      <vt:lpstr>Cambria Math</vt:lpstr>
      <vt:lpstr>新細明體</vt:lpstr>
      <vt:lpstr>新細明體</vt:lpstr>
      <vt:lpstr>Symbol</vt:lpstr>
      <vt:lpstr>Times</vt:lpstr>
      <vt:lpstr>Times New Roman</vt:lpstr>
      <vt:lpstr>Verdana</vt:lpstr>
      <vt:lpstr>Wingdings</vt:lpstr>
      <vt:lpstr>Theme150</vt:lpstr>
      <vt:lpstr>Equation</vt:lpstr>
      <vt:lpstr>Clip</vt:lpstr>
      <vt:lpstr>Proportions and Similar Figures</vt:lpstr>
      <vt:lpstr>Vocabulary</vt:lpstr>
      <vt:lpstr>What is Similarity?</vt:lpstr>
      <vt:lpstr>Similar Figures</vt:lpstr>
      <vt:lpstr>Similar Figures</vt:lpstr>
      <vt:lpstr>Similar Triangles</vt:lpstr>
      <vt:lpstr>Example - Similar Triangles</vt:lpstr>
      <vt:lpstr>Similar Figures</vt:lpstr>
      <vt:lpstr>Similar Figures</vt:lpstr>
      <vt:lpstr>PowerPoint Presentation</vt:lpstr>
      <vt:lpstr>Example 1</vt:lpstr>
      <vt:lpstr>Example 1</vt:lpstr>
      <vt:lpstr>Your Turn:</vt:lpstr>
      <vt:lpstr>Example: Finding the length of a Side of Similar Triangles</vt:lpstr>
      <vt:lpstr>Example: Continued</vt:lpstr>
      <vt:lpstr>Example: Finding the length of a Side of Similar Figures</vt:lpstr>
      <vt:lpstr>Your Turn:</vt:lpstr>
      <vt:lpstr>Your Turn:</vt:lpstr>
      <vt:lpstr>Indirect Measurement</vt:lpstr>
      <vt:lpstr>Similarity is used to answer real life questions.</vt:lpstr>
      <vt:lpstr>You can measure the length of the tree’s shadow.</vt:lpstr>
      <vt:lpstr>Then, measure the length of your shadow.</vt:lpstr>
      <vt:lpstr>If you know how tall you are, then you can determine how tall the tree is.</vt:lpstr>
      <vt:lpstr>The tree is 30 ft tall.  Boy, that’s a tall tree!</vt:lpstr>
      <vt:lpstr>Example: Indirect Measurement</vt:lpstr>
      <vt:lpstr>Your Turn:</vt:lpstr>
      <vt:lpstr>Your Turn:</vt:lpstr>
      <vt:lpstr>Definition</vt:lpstr>
      <vt:lpstr>Example: Scale Drawing</vt:lpstr>
      <vt:lpstr>Example: Scale Drawing</vt:lpstr>
      <vt:lpstr>PowerPoint Presentation</vt:lpstr>
      <vt:lpstr>Your Turn:</vt:lpstr>
      <vt:lpstr>Your Turn: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Proportions and Similar Figures</dc:title>
  <dc:creator>Bill</dc:creator>
  <cp:lastModifiedBy>Simon, Quena</cp:lastModifiedBy>
  <cp:revision>9</cp:revision>
  <dcterms:created xsi:type="dcterms:W3CDTF">2012-09-09T16:23:26Z</dcterms:created>
  <dcterms:modified xsi:type="dcterms:W3CDTF">2016-12-13T19:46:19Z</dcterms:modified>
</cp:coreProperties>
</file>